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84" r:id="rId3"/>
    <p:sldId id="420" r:id="rId4"/>
    <p:sldId id="409" r:id="rId5"/>
    <p:sldId id="258" r:id="rId6"/>
    <p:sldId id="421" r:id="rId7"/>
    <p:sldId id="379" r:id="rId8"/>
    <p:sldId id="422" r:id="rId9"/>
    <p:sldId id="423" r:id="rId10"/>
    <p:sldId id="424" r:id="rId11"/>
    <p:sldId id="425" r:id="rId12"/>
    <p:sldId id="426" r:id="rId13"/>
    <p:sldId id="444" r:id="rId14"/>
    <p:sldId id="445" r:id="rId15"/>
    <p:sldId id="446" r:id="rId16"/>
    <p:sldId id="427" r:id="rId17"/>
    <p:sldId id="428" r:id="rId18"/>
    <p:sldId id="429" r:id="rId19"/>
    <p:sldId id="430" r:id="rId20"/>
    <p:sldId id="433" r:id="rId21"/>
    <p:sldId id="431" r:id="rId22"/>
    <p:sldId id="432" r:id="rId23"/>
    <p:sldId id="434" r:id="rId24"/>
    <p:sldId id="435" r:id="rId25"/>
    <p:sldId id="436" r:id="rId26"/>
    <p:sldId id="437" r:id="rId27"/>
    <p:sldId id="438" r:id="rId28"/>
    <p:sldId id="439" r:id="rId29"/>
    <p:sldId id="441" r:id="rId30"/>
    <p:sldId id="442" r:id="rId31"/>
    <p:sldId id="443" r:id="rId32"/>
    <p:sldId id="33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8CFE"/>
    <a:srgbClr val="E503EB"/>
    <a:srgbClr val="F23B48"/>
    <a:srgbClr val="45C1A4"/>
    <a:srgbClr val="92D01E"/>
    <a:srgbClr val="F2C232"/>
    <a:srgbClr val="404040"/>
    <a:srgbClr val="18AA9D"/>
    <a:srgbClr val="F68E2F"/>
    <a:srgbClr val="F49D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showGuides="1">
      <p:cViewPr varScale="1">
        <p:scale>
          <a:sx n="74" d="100"/>
          <a:sy n="74" d="100"/>
        </p:scale>
        <p:origin x="57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25"/>
          <c:cat>
            <c:strRef>
              <c:f>Sheet1!$A$2:$A$3</c:f>
              <c:strCache>
                <c:ptCount val="2"/>
                <c:pt idx="0">
                  <c:v>Depresed 69.92%</c:v>
                </c:pt>
                <c:pt idx="1">
                  <c:v>Not Depressed 30.08%</c:v>
                </c:pt>
              </c:strCache>
            </c:strRef>
          </c:cat>
          <c:val>
            <c:numRef>
              <c:f>Sheet1!$B$2:$B$3</c:f>
              <c:numCache>
                <c:formatCode>General</c:formatCode>
                <c:ptCount val="2"/>
                <c:pt idx="0">
                  <c:v>69.92</c:v>
                </c:pt>
                <c:pt idx="1">
                  <c:v>30.08</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FBD252-B47D-4087-AB76-37B66733071E}" type="datetimeFigureOut">
              <a:rPr lang="en-US" smtClean="0"/>
              <a:pPr/>
              <a:t>11-Apr-18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3931935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FBD252-B47D-4087-AB76-37B66733071E}" type="datetimeFigureOut">
              <a:rPr lang="en-US" smtClean="0"/>
              <a:pPr/>
              <a:t>11-Apr-18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3837211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FBD252-B47D-4087-AB76-37B66733071E}" type="datetimeFigureOut">
              <a:rPr lang="en-US" smtClean="0"/>
              <a:pPr/>
              <a:t>11-Apr-18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1708219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FBD252-B47D-4087-AB76-37B66733071E}" type="datetimeFigureOut">
              <a:rPr lang="en-US" smtClean="0"/>
              <a:pPr/>
              <a:t>11-Apr-18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1577385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FBD252-B47D-4087-AB76-37B66733071E}" type="datetimeFigureOut">
              <a:rPr lang="en-US" smtClean="0"/>
              <a:pPr/>
              <a:t>11-Apr-18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1489267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FBD252-B47D-4087-AB76-37B66733071E}" type="datetimeFigureOut">
              <a:rPr lang="en-US" smtClean="0"/>
              <a:pPr/>
              <a:t>11-Apr-18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69584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FBD252-B47D-4087-AB76-37B66733071E}" type="datetimeFigureOut">
              <a:rPr lang="en-US" smtClean="0"/>
              <a:pPr/>
              <a:t>11-Apr-18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378622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FBD252-B47D-4087-AB76-37B66733071E}" type="datetimeFigureOut">
              <a:rPr lang="en-US" smtClean="0"/>
              <a:pPr/>
              <a:t>11-Apr-18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337914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BD252-B47D-4087-AB76-37B66733071E}" type="datetimeFigureOut">
              <a:rPr lang="en-US" smtClean="0"/>
              <a:pPr/>
              <a:t>11-Apr-18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410125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FBD252-B47D-4087-AB76-37B66733071E}" type="datetimeFigureOut">
              <a:rPr lang="en-US" smtClean="0"/>
              <a:pPr/>
              <a:t>11-Apr-18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149759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FBD252-B47D-4087-AB76-37B66733071E}" type="datetimeFigureOut">
              <a:rPr lang="en-US" smtClean="0"/>
              <a:pPr/>
              <a:t>11-Apr-18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195908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FBD252-B47D-4087-AB76-37B66733071E}" type="datetimeFigureOut">
              <a:rPr lang="en-US" smtClean="0"/>
              <a:pPr/>
              <a:t>11-Apr-18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D3839-A432-4869-8857-6D817546DFDA}" type="slidenum">
              <a:rPr lang="en-US" smtClean="0"/>
              <a:pPr/>
              <a:t>‹#›</a:t>
            </a:fld>
            <a:endParaRPr lang="en-US" dirty="0"/>
          </a:p>
        </p:txBody>
      </p:sp>
    </p:spTree>
    <p:extLst>
      <p:ext uri="{BB962C8B-B14F-4D97-AF65-F5344CB8AC3E}">
        <p14:creationId xmlns:p14="http://schemas.microsoft.com/office/powerpoint/2010/main" val="92124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 y="5205638"/>
            <a:ext cx="12191998" cy="1666876"/>
            <a:chOff x="2" y="5205638"/>
            <a:chExt cx="12191998" cy="1666876"/>
          </a:xfrm>
        </p:grpSpPr>
        <p:sp>
          <p:nvSpPr>
            <p:cNvPr id="89" name="Rectangle 88"/>
            <p:cNvSpPr/>
            <p:nvPr/>
          </p:nvSpPr>
          <p:spPr>
            <a:xfrm rot="16200000">
              <a:off x="2214564" y="5023076"/>
              <a:ext cx="1666876" cy="2032000"/>
            </a:xfrm>
            <a:prstGeom prst="rect">
              <a:avLst/>
            </a:prstGeom>
            <a:solidFill>
              <a:srgbClr val="F8D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Rectangle 89"/>
            <p:cNvSpPr/>
            <p:nvPr/>
          </p:nvSpPr>
          <p:spPr>
            <a:xfrm rot="16200000">
              <a:off x="4703767" y="5480279"/>
              <a:ext cx="752468" cy="2032000"/>
            </a:xfrm>
            <a:prstGeom prst="rect">
              <a:avLst/>
            </a:prstGeom>
            <a:solidFill>
              <a:srgbClr val="C621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1" name="Rectangle 90"/>
            <p:cNvSpPr/>
            <p:nvPr/>
          </p:nvSpPr>
          <p:spPr>
            <a:xfrm rot="16200000">
              <a:off x="6735765" y="5480278"/>
              <a:ext cx="752471" cy="20320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2" name="Rectangle 91"/>
            <p:cNvSpPr/>
            <p:nvPr/>
          </p:nvSpPr>
          <p:spPr>
            <a:xfrm rot="16200000">
              <a:off x="8767764" y="5480276"/>
              <a:ext cx="752474" cy="2032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3" name="Rectangle 92"/>
            <p:cNvSpPr/>
            <p:nvPr/>
          </p:nvSpPr>
          <p:spPr>
            <a:xfrm rot="16200000">
              <a:off x="10799766" y="5480280"/>
              <a:ext cx="752468" cy="2032000"/>
            </a:xfrm>
            <a:prstGeom prst="rect">
              <a:avLst/>
            </a:prstGeom>
            <a:solidFill>
              <a:srgbClr val="92D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4" name="Rectangle 93"/>
            <p:cNvSpPr/>
            <p:nvPr/>
          </p:nvSpPr>
          <p:spPr>
            <a:xfrm rot="16200000">
              <a:off x="639764" y="5480276"/>
              <a:ext cx="752475" cy="2032000"/>
            </a:xfrm>
            <a:prstGeom prst="rect">
              <a:avLst/>
            </a:prstGeom>
            <a:solidFill>
              <a:srgbClr val="45B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63" name="Text Placeholder 8"/>
          <p:cNvSpPr txBox="1">
            <a:spLocks/>
          </p:cNvSpPr>
          <p:nvPr/>
        </p:nvSpPr>
        <p:spPr>
          <a:xfrm>
            <a:off x="5827060" y="2221315"/>
            <a:ext cx="5425140" cy="2532008"/>
          </a:xfrm>
          <a:prstGeom prst="rect">
            <a:avLst/>
          </a:prstGeom>
          <a:noFill/>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Raleway" panose="020B00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Raleway" panose="020B00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Raleway" panose="020B00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Raleway" panose="020B00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Raleway" panose="020B00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5400" b="1" dirty="0" smtClean="0">
                <a:solidFill>
                  <a:schemeClr val="tx1">
                    <a:lumMod val="75000"/>
                    <a:lumOff val="25000"/>
                  </a:schemeClr>
                </a:solidFill>
                <a:latin typeface="Broadway" panose="04040905080B02020502" pitchFamily="82" charset="0"/>
                <a:ea typeface="Fira Sans ExtraBold Italic" panose="00000900000000000000" pitchFamily="50" charset="0"/>
              </a:rPr>
              <a:t>Psychology</a:t>
            </a:r>
            <a:br>
              <a:rPr lang="en-AU" sz="5400" b="1" dirty="0" smtClean="0">
                <a:solidFill>
                  <a:schemeClr val="tx1">
                    <a:lumMod val="75000"/>
                    <a:lumOff val="25000"/>
                  </a:schemeClr>
                </a:solidFill>
                <a:latin typeface="Broadway" panose="04040905080B02020502" pitchFamily="82" charset="0"/>
                <a:ea typeface="Fira Sans ExtraBold Italic" panose="00000900000000000000" pitchFamily="50" charset="0"/>
              </a:rPr>
            </a:br>
            <a:r>
              <a:rPr lang="en-AU" sz="5400" b="1" dirty="0" smtClean="0">
                <a:solidFill>
                  <a:schemeClr val="tx1">
                    <a:lumMod val="75000"/>
                    <a:lumOff val="25000"/>
                  </a:schemeClr>
                </a:solidFill>
                <a:latin typeface="Broadway" panose="04040905080B02020502" pitchFamily="82" charset="0"/>
                <a:ea typeface="Fira Sans ExtraBold Italic" panose="00000900000000000000" pitchFamily="50" charset="0"/>
              </a:rPr>
              <a:t>Presentation</a:t>
            </a:r>
            <a:endParaRPr lang="en-AU" sz="5400" b="1" dirty="0">
              <a:solidFill>
                <a:schemeClr val="tx1">
                  <a:lumMod val="75000"/>
                  <a:lumOff val="25000"/>
                </a:schemeClr>
              </a:solidFill>
              <a:latin typeface="Broadway" panose="04040905080B02020502" pitchFamily="82" charset="0"/>
              <a:ea typeface="Fira Sans ExtraBold Italic" panose="00000900000000000000" pitchFamily="50" charset="0"/>
            </a:endParaRPr>
          </a:p>
        </p:txBody>
      </p:sp>
      <p:pic>
        <p:nvPicPr>
          <p:cNvPr id="1027" name="Picture 3" descr="D:\Amir Family\2-2-brain-picture.png"/>
          <p:cNvPicPr>
            <a:picLocks noChangeAspect="1" noChangeArrowheads="1"/>
          </p:cNvPicPr>
          <p:nvPr/>
        </p:nvPicPr>
        <p:blipFill>
          <a:blip r:embed="rId2" cstate="print"/>
          <a:srcRect/>
          <a:stretch>
            <a:fillRect/>
          </a:stretch>
        </p:blipFill>
        <p:spPr bwMode="auto">
          <a:xfrm>
            <a:off x="716692" y="1834089"/>
            <a:ext cx="4629665" cy="3265133"/>
          </a:xfrm>
          <a:prstGeom prst="rect">
            <a:avLst/>
          </a:prstGeom>
          <a:noFill/>
        </p:spPr>
      </p:pic>
    </p:spTree>
    <p:extLst>
      <p:ext uri="{BB962C8B-B14F-4D97-AF65-F5344CB8AC3E}">
        <p14:creationId xmlns:p14="http://schemas.microsoft.com/office/powerpoint/2010/main" val="1903073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animEffect transition="in" filter="fade">
                                      <p:cBhvr>
                                        <p:cTn id="15"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p:cNvSpPr txBox="1"/>
          <p:nvPr/>
        </p:nvSpPr>
        <p:spPr>
          <a:xfrm>
            <a:off x="257452" y="685331"/>
            <a:ext cx="11665259" cy="5831853"/>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Prolonged stay at the old age home often results in loneliness, which may lead to depression</a:t>
            </a:r>
          </a:p>
          <a:p>
            <a:pPr marL="342900" lvl="0" indent="-342900">
              <a:lnSpc>
                <a:spcPct val="150000"/>
              </a:lnSpc>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Loneliness sometimes considered to be the root cause of depression</a:t>
            </a:r>
          </a:p>
          <a:p>
            <a:pPr marL="342900" lvl="0" indent="-342900">
              <a:lnSpc>
                <a:spcPct val="150000"/>
              </a:lnSpc>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Owing to severed family ties, the residents feel like social outcasts</a:t>
            </a:r>
          </a:p>
          <a:p>
            <a:pPr marL="342900" lvl="0" indent="-342900">
              <a:lnSpc>
                <a:spcPct val="150000"/>
              </a:lnSpc>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Loss of interest in activities</a:t>
            </a:r>
          </a:p>
          <a:p>
            <a:pPr marL="342900" lvl="0" indent="-342900">
              <a:lnSpc>
                <a:spcPct val="150000"/>
              </a:lnSpc>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Lack participation in activities</a:t>
            </a:r>
          </a:p>
          <a:p>
            <a:pPr marL="342900" lvl="0" indent="-342900">
              <a:lnSpc>
                <a:spcPct val="150000"/>
              </a:lnSpc>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Avoid talking about their past</a:t>
            </a:r>
          </a:p>
          <a:p>
            <a:pPr marL="342900" lvl="0" indent="-342900">
              <a:lnSpc>
                <a:spcPct val="150000"/>
              </a:lnSpc>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Do not like interacting with others, and some avoid meeting relatives as well</a:t>
            </a:r>
          </a:p>
          <a:p>
            <a:pPr marL="342900" lvl="0" indent="-342900">
              <a:lnSpc>
                <a:spcPct val="150000"/>
              </a:lnSpc>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Have to adapt to new environments, which may be hard to do for some</a:t>
            </a:r>
            <a:endParaRPr lang="en-GB"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377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Literature Review</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11</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p:cNvSpPr txBox="1"/>
          <p:nvPr/>
        </p:nvSpPr>
        <p:spPr>
          <a:xfrm>
            <a:off x="224500" y="0"/>
            <a:ext cx="11665259" cy="7440498"/>
          </a:xfrm>
          <a:prstGeom prst="rect">
            <a:avLst/>
          </a:prstGeom>
          <a:noFill/>
        </p:spPr>
        <p:txBody>
          <a:bodyPr wrap="square" rtlCol="0">
            <a:spAutoFit/>
          </a:bodyPr>
          <a:lstStyle/>
          <a:p>
            <a:pPr marL="1257300" lvl="2" indent="-342900">
              <a:lnSpc>
                <a:spcPct val="150000"/>
              </a:lnSpc>
              <a:spcBef>
                <a:spcPts val="600"/>
              </a:spcBef>
              <a:spcAft>
                <a:spcPts val="600"/>
              </a:spcAft>
              <a:buFont typeface="Wingdings" panose="05000000000000000000" pitchFamily="2" charset="2"/>
              <a:buChar char=""/>
            </a:pPr>
            <a:r>
              <a:rPr lang="en-GB" b="1" i="1" dirty="0" smtClean="0">
                <a:latin typeface="Times New Roman" panose="02020603050405020304" pitchFamily="18" charset="0"/>
                <a:ea typeface="Calibri" panose="020F0502020204030204" pitchFamily="34" charset="0"/>
                <a:cs typeface="Times New Roman" panose="02020603050405020304" pitchFamily="18" charset="0"/>
              </a:rPr>
              <a:t>Dr. Pragna Parikh</a:t>
            </a:r>
            <a:endParaRPr lang="en-US" b="1"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Bef>
                <a:spcPts val="600"/>
              </a:spcBef>
              <a:spcAft>
                <a:spcPts val="600"/>
              </a:spcAft>
              <a:buFont typeface="Symbol" panose="05050102010706020507" pitchFamily="18" charset="2"/>
              <a:buChar char=""/>
            </a:pPr>
            <a:r>
              <a:rPr lang="en-GB" i="1" dirty="0" smtClean="0">
                <a:latin typeface="Times New Roman" panose="02020603050405020304" pitchFamily="18" charset="0"/>
                <a:ea typeface="Calibri" panose="020F0502020204030204" pitchFamily="34" charset="0"/>
                <a:cs typeface="Times New Roman" panose="02020603050405020304" pitchFamily="18" charset="0"/>
              </a:rPr>
              <a:t>Comparative Research in India (Depression Scale) on 120 people.</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Bef>
                <a:spcPts val="600"/>
              </a:spcBef>
              <a:spcAft>
                <a:spcPts val="600"/>
              </a:spcAft>
              <a:buFont typeface="Symbol" panose="05050102010706020507" pitchFamily="18" charset="2"/>
              <a:buChar char=""/>
            </a:pPr>
            <a:r>
              <a:rPr lang="en-GB" i="1" dirty="0" smtClean="0">
                <a:latin typeface="Times New Roman" panose="02020603050405020304" pitchFamily="18" charset="0"/>
                <a:ea typeface="Calibri" panose="020F0502020204030204" pitchFamily="34" charset="0"/>
                <a:cs typeface="Times New Roman" panose="02020603050405020304" pitchFamily="18" charset="0"/>
              </a:rPr>
              <a:t>Considerably higher depression in old age home residents.</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Bef>
                <a:spcPts val="600"/>
              </a:spcBef>
              <a:spcAft>
                <a:spcPts val="600"/>
              </a:spcAft>
              <a:buFont typeface="Symbol" panose="05050102010706020507" pitchFamily="18" charset="2"/>
              <a:buChar char=""/>
            </a:pPr>
            <a:r>
              <a:rPr lang="en-GB" i="1" dirty="0" smtClean="0">
                <a:latin typeface="Times New Roman" panose="02020603050405020304" pitchFamily="18" charset="0"/>
                <a:ea typeface="Calibri" panose="020F0502020204030204" pitchFamily="34" charset="0"/>
                <a:cs typeface="Times New Roman" panose="02020603050405020304" pitchFamily="18" charset="0"/>
              </a:rPr>
              <a:t>Because of economic and social complicatedness</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a:lnSpc>
                <a:spcPct val="150000"/>
              </a:lnSpc>
              <a:buFont typeface="Wingdings" panose="05000000000000000000" pitchFamily="2" charset="2"/>
              <a:buChar char=""/>
            </a:pPr>
            <a:r>
              <a:rPr lang="en-GB" b="1" i="1" dirty="0" smtClean="0">
                <a:latin typeface="Times New Roman" panose="02020603050405020304" pitchFamily="18" charset="0"/>
                <a:ea typeface="Calibri" panose="020F0502020204030204" pitchFamily="34" charset="0"/>
                <a:cs typeface="Times New Roman" panose="02020603050405020304" pitchFamily="18" charset="0"/>
              </a:rPr>
              <a:t>Tam &amp; Chiu(2011)</a:t>
            </a:r>
            <a:endParaRPr lang="en-US" b="1"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GB" i="1" dirty="0" smtClean="0">
                <a:latin typeface="Times New Roman" panose="02020603050405020304" pitchFamily="18" charset="0"/>
                <a:ea typeface="Calibri" panose="020F0502020204030204" pitchFamily="34" charset="0"/>
                <a:cs typeface="Times New Roman" panose="02020603050405020304" pitchFamily="18" charset="0"/>
              </a:rPr>
              <a:t>Mental illness, such as depression, cause deterioration of health.</a:t>
            </a:r>
          </a:p>
          <a:p>
            <a:pPr marL="342900" marR="0" lvl="0" indent="-342900">
              <a:lnSpc>
                <a:spcPct val="115000"/>
              </a:lnSpc>
              <a:spcBef>
                <a:spcPts val="0"/>
              </a:spcBef>
              <a:spcAft>
                <a:spcPts val="0"/>
              </a:spcAft>
              <a:buFont typeface="Symbol" panose="05050102010706020507" pitchFamily="18" charset="2"/>
              <a:buChar char=""/>
            </a:pP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a:lnSpc>
                <a:spcPct val="150000"/>
              </a:lnSpc>
              <a:buFont typeface="Wingdings" panose="05000000000000000000" pitchFamily="2" charset="2"/>
              <a:buChar char=""/>
            </a:pPr>
            <a:r>
              <a:rPr lang="en-GB" i="1" dirty="0" smtClean="0">
                <a:latin typeface="Times New Roman" panose="02020603050405020304" pitchFamily="18" charset="0"/>
                <a:ea typeface="Calibri" panose="020F0502020204030204" pitchFamily="34" charset="0"/>
                <a:cs typeface="Times New Roman" panose="02020603050405020304" pitchFamily="18" charset="0"/>
              </a:rPr>
              <a:t>Scratch &amp; Beag(1984)</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GB" i="1" dirty="0" smtClean="0">
                <a:latin typeface="Times New Roman" panose="02020603050405020304" pitchFamily="18" charset="0"/>
                <a:ea typeface="Calibri" panose="020F0502020204030204" pitchFamily="34" charset="0"/>
                <a:cs typeface="Times New Roman" panose="02020603050405020304" pitchFamily="18" charset="0"/>
              </a:rPr>
              <a:t>Mental well-being of in the old age homes is mainly owing to loneliness.</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a:lnSpc>
                <a:spcPct val="150000"/>
              </a:lnSpc>
              <a:buFont typeface="Wingdings" panose="05000000000000000000" pitchFamily="2" charset="2"/>
              <a:buChar char=""/>
            </a:pPr>
            <a:r>
              <a:rPr lang="en-GB" b="1" i="1" dirty="0" smtClean="0">
                <a:latin typeface="Times New Roman" panose="02020603050405020304" pitchFamily="18" charset="0"/>
                <a:ea typeface="Calibri" panose="020F0502020204030204" pitchFamily="34" charset="0"/>
                <a:cs typeface="Times New Roman" panose="02020603050405020304" pitchFamily="18" charset="0"/>
              </a:rPr>
              <a:t>Dhilon &amp; Samanth(1992)</a:t>
            </a:r>
            <a:endParaRPr lang="en-US" b="1"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GB" i="1" dirty="0" smtClean="0">
                <a:latin typeface="Times New Roman" panose="02020603050405020304" pitchFamily="18" charset="0"/>
                <a:ea typeface="Calibri" panose="020F0502020204030204" pitchFamily="34" charset="0"/>
                <a:cs typeface="Times New Roman" panose="02020603050405020304" pitchFamily="18" charset="0"/>
              </a:rPr>
              <a:t>Loneliness is highly related to frustration, depression, and desperation.</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GB" i="1" dirty="0" smtClean="0">
                <a:latin typeface="Times New Roman" panose="02020603050405020304" pitchFamily="18" charset="0"/>
                <a:ea typeface="Calibri" panose="020F0502020204030204" pitchFamily="34" charset="0"/>
                <a:cs typeface="Times New Roman" panose="02020603050405020304" pitchFamily="18" charset="0"/>
              </a:rPr>
              <a:t>Loneliness coupled with an inactive social life, cause of health problems.</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a:lnSpc>
                <a:spcPct val="150000"/>
              </a:lnSpc>
              <a:buFont typeface="Wingdings" panose="05000000000000000000" pitchFamily="2" charset="2"/>
              <a:buChar char=""/>
            </a:pPr>
            <a:r>
              <a:rPr lang="en-GB" b="1" i="1" dirty="0" smtClean="0">
                <a:latin typeface="Times New Roman" panose="02020603050405020304" pitchFamily="18" charset="0"/>
                <a:ea typeface="Calibri" panose="020F0502020204030204" pitchFamily="34" charset="0"/>
                <a:cs typeface="Times New Roman" panose="02020603050405020304" pitchFamily="18" charset="0"/>
              </a:rPr>
              <a:t>Richman &amp; Frendy(1998)</a:t>
            </a:r>
            <a:endParaRPr lang="en-US" b="1"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GB" i="1" dirty="0" smtClean="0">
                <a:latin typeface="Times New Roman" panose="02020603050405020304" pitchFamily="18" charset="0"/>
                <a:ea typeface="Calibri" panose="020F0502020204030204" pitchFamily="34" charset="0"/>
                <a:cs typeface="Times New Roman" panose="02020603050405020304" pitchFamily="18" charset="0"/>
              </a:rPr>
              <a:t>Majority of mental health issues among the elderly are due to loneliness.</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a:lnSpc>
                <a:spcPct val="150000"/>
              </a:lnSpc>
              <a:spcBef>
                <a:spcPts val="600"/>
              </a:spcBef>
              <a:spcAft>
                <a:spcPts val="600"/>
              </a:spcAft>
              <a:buFont typeface="Wingdings" panose="05000000000000000000" pitchFamily="2" charset="2"/>
              <a:buChar char=""/>
            </a:pPr>
            <a:r>
              <a:rPr lang="en-GB" b="1" i="1" dirty="0" smtClean="0">
                <a:latin typeface="Times New Roman" panose="02020603050405020304" pitchFamily="18" charset="0"/>
                <a:ea typeface="Calibri" panose="020F0502020204030204" pitchFamily="34" charset="0"/>
                <a:cs typeface="Times New Roman" panose="02020603050405020304" pitchFamily="18" charset="0"/>
              </a:rPr>
              <a:t>Jorunn Drageset, Elin Dysvik, Birgitte Espehaug, Gerd Karin Natvig, and Bodil Furnes</a:t>
            </a:r>
            <a:endParaRPr lang="en-US" b="1" dirty="0" smtClean="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spcBef>
                <a:spcPts val="600"/>
              </a:spcBef>
              <a:spcAft>
                <a:spcPts val="600"/>
              </a:spcAft>
              <a:buFont typeface="Symbol" panose="05050102010706020507" pitchFamily="18" charset="2"/>
              <a:buChar char=""/>
            </a:pPr>
            <a:r>
              <a:rPr lang="en-GB" i="1" dirty="0" smtClean="0">
                <a:latin typeface="Times New Roman" panose="02020603050405020304" pitchFamily="18" charset="0"/>
                <a:ea typeface="Calibri" panose="020F0502020204030204" pitchFamily="34" charset="0"/>
                <a:cs typeface="Times New Roman" panose="02020603050405020304" pitchFamily="18" charset="0"/>
              </a:rPr>
              <a:t>To determine levels of stress and depression.</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spcBef>
                <a:spcPts val="600"/>
              </a:spcBef>
              <a:spcAft>
                <a:spcPts val="600"/>
              </a:spcAft>
              <a:buFont typeface="Symbol" panose="05050102010706020507" pitchFamily="18" charset="2"/>
              <a:buChar char=""/>
            </a:pPr>
            <a:r>
              <a:rPr lang="en-GB" i="1" dirty="0" smtClean="0">
                <a:latin typeface="Times New Roman" panose="02020603050405020304" pitchFamily="18" charset="0"/>
                <a:ea typeface="Calibri" panose="020F0502020204030204" pitchFamily="34" charset="0"/>
                <a:cs typeface="Times New Roman" panose="02020603050405020304" pitchFamily="18" charset="0"/>
              </a:rPr>
              <a:t>Depression because of their limited emotional roles.</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Ø"/>
            </a:pPr>
            <a:endParaRPr lang="en-GB"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377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rPr>
              <a:t>Ahmad</a:t>
            </a: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 Mushtaq</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13</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345213860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Discussion</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14</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386669235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p:cNvSpPr txBox="1"/>
          <p:nvPr/>
        </p:nvSpPr>
        <p:spPr>
          <a:xfrm>
            <a:off x="224500" y="901601"/>
            <a:ext cx="11665259" cy="5078313"/>
          </a:xfrm>
          <a:prstGeom prst="rect">
            <a:avLst/>
          </a:prstGeom>
          <a:noFill/>
        </p:spPr>
        <p:txBody>
          <a:bodyPr wrap="square" rtlCol="0">
            <a:spAutoFit/>
          </a:bodyPr>
          <a:lstStyle/>
          <a:p>
            <a:pPr marL="457200" indent="-457200">
              <a:buFont typeface="Wingdings" panose="05000000000000000000" pitchFamily="2" charset="2"/>
              <a:buChar char="Ø"/>
            </a:pPr>
            <a:r>
              <a:rPr lang="en-US" sz="3600" i="1" dirty="0">
                <a:latin typeface="Times New Roman" panose="02020603050405020304" pitchFamily="18" charset="0"/>
                <a:cs typeface="Times New Roman" panose="02020603050405020304" pitchFamily="18" charset="0"/>
              </a:rPr>
              <a:t>Purpose was to evaluate the psychological conditions of people living in the old age homes.</a:t>
            </a:r>
          </a:p>
          <a:p>
            <a:pPr marL="457200" indent="-457200">
              <a:buFont typeface="Wingdings" panose="05000000000000000000" pitchFamily="2" charset="2"/>
              <a:buChar char="Ø"/>
            </a:pPr>
            <a:r>
              <a:rPr lang="en-US" sz="3600" i="1" dirty="0">
                <a:latin typeface="Times New Roman" panose="02020603050405020304" pitchFamily="18" charset="0"/>
                <a:cs typeface="Times New Roman" panose="02020603050405020304" pitchFamily="18" charset="0"/>
              </a:rPr>
              <a:t>We visited Dar-ul-kufala (Bagh-e-Rehmet).</a:t>
            </a:r>
          </a:p>
          <a:p>
            <a:pPr marL="457200" indent="-457200">
              <a:buFont typeface="Wingdings" panose="05000000000000000000" pitchFamily="2" charset="2"/>
              <a:buChar char="Ø"/>
            </a:pPr>
            <a:r>
              <a:rPr lang="en-US" sz="3600" i="1" dirty="0">
                <a:latin typeface="Times New Roman" panose="02020603050405020304" pitchFamily="18" charset="0"/>
                <a:cs typeface="Times New Roman" panose="02020603050405020304" pitchFamily="18" charset="0"/>
              </a:rPr>
              <a:t>Questionnaires conducted among 20 males and 30 females with age range of 60 to 89.</a:t>
            </a:r>
          </a:p>
          <a:p>
            <a:pPr marL="457200" indent="-457200">
              <a:buFont typeface="Wingdings" panose="05000000000000000000" pitchFamily="2" charset="2"/>
              <a:buChar char="Ø"/>
            </a:pPr>
            <a:r>
              <a:rPr lang="en-US" sz="3600" i="1" dirty="0">
                <a:latin typeface="Times New Roman" panose="02020603050405020304" pitchFamily="18" charset="0"/>
                <a:cs typeface="Times New Roman" panose="02020603050405020304" pitchFamily="18" charset="0"/>
              </a:rPr>
              <a:t> We collected data through questionnaires, then analyzed and gathered into tables.</a:t>
            </a:r>
          </a:p>
          <a:p>
            <a:pPr marL="457200" indent="-457200">
              <a:buFont typeface="Wingdings" panose="05000000000000000000" pitchFamily="2" charset="2"/>
              <a:buChar char="Ø"/>
            </a:pPr>
            <a:r>
              <a:rPr lang="en-US" sz="3600" i="1" dirty="0">
                <a:latin typeface="Times New Roman" panose="02020603050405020304" pitchFamily="18" charset="0"/>
                <a:cs typeface="Times New Roman" panose="02020603050405020304" pitchFamily="18" charset="0"/>
              </a:rPr>
              <a:t>We also recorded their interviews.</a:t>
            </a:r>
          </a:p>
          <a:p>
            <a:pPr marL="457200" indent="-457200">
              <a:buFont typeface="Wingdings" panose="05000000000000000000" pitchFamily="2" charset="2"/>
              <a:buChar char="Ø"/>
            </a:pP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0475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Limitations</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16</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p:cNvSpPr txBox="1"/>
          <p:nvPr/>
        </p:nvSpPr>
        <p:spPr>
          <a:xfrm>
            <a:off x="224500" y="901601"/>
            <a:ext cx="11665259" cy="4939814"/>
          </a:xfrm>
          <a:prstGeom prst="rect">
            <a:avLst/>
          </a:prstGeom>
          <a:noFill/>
        </p:spPr>
        <p:txBody>
          <a:bodyPr wrap="square" rtlCol="0">
            <a:spAutoFit/>
          </a:bodyPr>
          <a:lstStyle/>
          <a:p>
            <a:pPr marL="457200" indent="-4572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Permission issues from old age homes.</a:t>
            </a:r>
          </a:p>
          <a:p>
            <a:pPr marL="457200" indent="-4572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Hectic Travel.</a:t>
            </a:r>
          </a:p>
          <a:p>
            <a:pPr marL="457200" indent="-4572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Problems in interacting with old women.</a:t>
            </a:r>
          </a:p>
          <a:p>
            <a:pPr marL="457200" indent="-4572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Language barriers.</a:t>
            </a:r>
          </a:p>
          <a:p>
            <a:pPr marL="457200" indent="-4572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Being careful not to hurt them.</a:t>
            </a:r>
          </a:p>
          <a:p>
            <a:pPr marL="457200" indent="-4572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Some residents did not want to talk about their past.</a:t>
            </a:r>
          </a:p>
          <a:p>
            <a:pPr marL="457200" indent="-4572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Permission issues for recording their videos during interviews.</a:t>
            </a:r>
          </a:p>
          <a:p>
            <a:pPr marL="342900" lvl="0" indent="-342900">
              <a:lnSpc>
                <a:spcPct val="150000"/>
              </a:lnSpc>
            </a:pPr>
            <a:endParaRPr lang="en-GB"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377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Talha </a:t>
            </a:r>
            <a:r>
              <a:rPr lang="en-GB" sz="4000" b="1" dirty="0" smtClean="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rPr>
              <a:t>Chaudhry</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18</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Statistical Analysis</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19</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ontent Placeholder 2"/>
          <p:cNvSpPr txBox="1">
            <a:spLocks/>
          </p:cNvSpPr>
          <p:nvPr/>
        </p:nvSpPr>
        <p:spPr>
          <a:xfrm>
            <a:off x="4975136" y="2899230"/>
            <a:ext cx="5832564" cy="237201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schemeClr val="tx1"/>
                </a:solidFill>
                <a:latin typeface="Lato Light" panose="020F0302020204030203" pitchFamily="34" charset="0"/>
                <a:cs typeface="Clear Sans Light" panose="020B0303030202020304" pitchFamily="34" charset="0"/>
              </a:rPr>
              <a:t>People living in old age homes are </a:t>
            </a:r>
            <a:r>
              <a:rPr lang="en-US" sz="2400" dirty="0" smtClean="0">
                <a:solidFill>
                  <a:srgbClr val="FF0000"/>
                </a:solidFill>
                <a:latin typeface="Lato Light" panose="020F0302020204030203" pitchFamily="34" charset="0"/>
                <a:cs typeface="Clear Sans Light" panose="020B0303030202020304" pitchFamily="34" charset="0"/>
              </a:rPr>
              <a:t>DEPRESSED.</a:t>
            </a:r>
            <a:endParaRPr lang="nn-NO" sz="2400" dirty="0">
              <a:solidFill>
                <a:srgbClr val="FF0000"/>
              </a:solidFill>
              <a:latin typeface="Lato Light" panose="020F0302020204030203" pitchFamily="34" charset="0"/>
            </a:endParaRPr>
          </a:p>
          <a:p>
            <a:pPr marL="0" indent="0">
              <a:buNone/>
            </a:pPr>
            <a:endParaRPr lang="nn-NO" sz="1200" dirty="0">
              <a:solidFill>
                <a:schemeClr val="bg1">
                  <a:lumMod val="50000"/>
                </a:schemeClr>
              </a:solidFill>
              <a:latin typeface="Lato Light" panose="020F0302020204030203" pitchFamily="34" charset="0"/>
            </a:endParaRPr>
          </a:p>
          <a:p>
            <a:pPr marL="0" indent="0">
              <a:buNone/>
            </a:pPr>
            <a:endParaRPr lang="nn-NO" sz="1200" dirty="0">
              <a:solidFill>
                <a:schemeClr val="bg1">
                  <a:lumMod val="50000"/>
                </a:schemeClr>
              </a:solidFill>
              <a:latin typeface="Lato Light" panose="020F0302020204030203" pitchFamily="34" charset="0"/>
            </a:endParaRPr>
          </a:p>
        </p:txBody>
      </p:sp>
      <p:sp>
        <p:nvSpPr>
          <p:cNvPr id="133" name="TextBox 132"/>
          <p:cNvSpPr txBox="1"/>
          <p:nvPr/>
        </p:nvSpPr>
        <p:spPr>
          <a:xfrm>
            <a:off x="5092700" y="2169488"/>
            <a:ext cx="4034824" cy="738664"/>
          </a:xfrm>
          <a:prstGeom prst="rect">
            <a:avLst/>
          </a:prstGeom>
          <a:noFill/>
        </p:spPr>
        <p:txBody>
          <a:bodyPr wrap="square" lIns="0" tIns="0" rIns="0" bIns="0" rtlCol="0">
            <a:spAutoFit/>
          </a:bodyPr>
          <a:lstStyle/>
          <a:p>
            <a:r>
              <a:rPr lang="en-GB" sz="4800" dirty="0" smtClean="0">
                <a:solidFill>
                  <a:schemeClr val="tx1">
                    <a:lumMod val="75000"/>
                    <a:lumOff val="25000"/>
                  </a:schemeClr>
                </a:solidFill>
                <a:latin typeface="Broadway" panose="04040905080B02020502" pitchFamily="82" charset="0"/>
                <a:cs typeface="Clear Sans" panose="020B0503030202020304" pitchFamily="34" charset="0"/>
              </a:rPr>
              <a:t>Hypothesis</a:t>
            </a:r>
            <a:endParaRPr lang="en-GB" sz="4800" dirty="0">
              <a:solidFill>
                <a:schemeClr val="tx1">
                  <a:lumMod val="75000"/>
                  <a:lumOff val="25000"/>
                </a:schemeClr>
              </a:solidFill>
              <a:latin typeface="Broadway" panose="04040905080B02020502" pitchFamily="82" charset="0"/>
              <a:cs typeface="Clear Sans" panose="020B0503030202020304" pitchFamily="34" charset="0"/>
            </a:endParaRPr>
          </a:p>
        </p:txBody>
      </p:sp>
      <p:grpSp>
        <p:nvGrpSpPr>
          <p:cNvPr id="90" name="Group 89"/>
          <p:cNvGrpSpPr/>
          <p:nvPr/>
        </p:nvGrpSpPr>
        <p:grpSpPr>
          <a:xfrm>
            <a:off x="1550187" y="1322258"/>
            <a:ext cx="2821200" cy="4473615"/>
            <a:chOff x="3775514" y="1425937"/>
            <a:chExt cx="2549232" cy="4042354"/>
          </a:xfrm>
        </p:grpSpPr>
        <p:sp>
          <p:nvSpPr>
            <p:cNvPr id="108"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Rectangle 108"/>
            <p:cNvSpPr>
              <a:spLocks noChangeArrowheads="1"/>
            </p:cNvSpPr>
            <p:nvPr/>
          </p:nvSpPr>
          <p:spPr bwMode="auto">
            <a:xfrm>
              <a:off x="4405539" y="1425937"/>
              <a:ext cx="1289183" cy="254923"/>
            </a:xfrm>
            <a:prstGeom prst="rect">
              <a:avLst/>
            </a:prstGeom>
            <a:solidFill>
              <a:srgbClr val="7C41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09"/>
            <p:cNvSpPr>
              <a:spLocks/>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6A37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10"/>
            <p:cNvSpPr>
              <a:spLocks/>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6A37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111"/>
            <p:cNvSpPr>
              <a:spLocks/>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6A37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Rectangle 112"/>
            <p:cNvSpPr>
              <a:spLocks noChangeArrowheads="1"/>
            </p:cNvSpPr>
            <p:nvPr/>
          </p:nvSpPr>
          <p:spPr bwMode="auto">
            <a:xfrm>
              <a:off x="4405539" y="3450756"/>
              <a:ext cx="1289183" cy="276774"/>
            </a:xfrm>
            <a:prstGeom prst="rect">
              <a:avLst/>
            </a:prstGeom>
            <a:solidFill>
              <a:srgbClr val="7C41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14"/>
            <p:cNvSpPr>
              <a:spLocks/>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15"/>
            <p:cNvSpPr>
              <a:spLocks/>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16"/>
            <p:cNvSpPr>
              <a:spLocks/>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51" name="Litebulb"/>
          <p:cNvSpPr>
            <a:spLocks noEditPoints="1" noChangeArrowheads="1"/>
          </p:cNvSpPr>
          <p:nvPr/>
        </p:nvSpPr>
        <p:spPr bwMode="auto">
          <a:xfrm>
            <a:off x="2409319" y="1767260"/>
            <a:ext cx="1057908" cy="1588499"/>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6004240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anim calcmode="lin" valueType="num">
                                      <p:cBhvr>
                                        <p:cTn id="8" dur="1000" fill="hold"/>
                                        <p:tgtEl>
                                          <p:spTgt spid="133"/>
                                        </p:tgtEl>
                                        <p:attrNameLst>
                                          <p:attrName>ppt_x</p:attrName>
                                        </p:attrNameLst>
                                      </p:cBhvr>
                                      <p:tavLst>
                                        <p:tav tm="0">
                                          <p:val>
                                            <p:strVal val="#ppt_x"/>
                                          </p:val>
                                        </p:tav>
                                        <p:tav tm="100000">
                                          <p:val>
                                            <p:strVal val="#ppt_x"/>
                                          </p:val>
                                        </p:tav>
                                      </p:tavLst>
                                    </p:anim>
                                    <p:anim calcmode="lin" valueType="num">
                                      <p:cBhvr>
                                        <p:cTn id="9" dur="1000" fill="hold"/>
                                        <p:tgtEl>
                                          <p:spTgt spid="1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graphicFrame>
        <p:nvGraphicFramePr>
          <p:cNvPr id="41" name="Chart 40"/>
          <p:cNvGraphicFramePr/>
          <p:nvPr/>
        </p:nvGraphicFramePr>
        <p:xfrm>
          <a:off x="3284151" y="2174788"/>
          <a:ext cx="5662141" cy="3658745"/>
        </p:xfrm>
        <a:graphic>
          <a:graphicData uri="http://schemas.openxmlformats.org/drawingml/2006/chart">
            <c:chart xmlns:c="http://schemas.openxmlformats.org/drawingml/2006/chart" xmlns:r="http://schemas.openxmlformats.org/officeDocument/2006/relationships" r:id="rId2"/>
          </a:graphicData>
        </a:graphic>
      </p:graphicFrame>
      <p:sp>
        <p:nvSpPr>
          <p:cNvPr id="42" name="TextBox 41"/>
          <p:cNvSpPr txBox="1"/>
          <p:nvPr/>
        </p:nvSpPr>
        <p:spPr>
          <a:xfrm>
            <a:off x="1606378" y="683739"/>
            <a:ext cx="8847438" cy="707886"/>
          </a:xfrm>
          <a:prstGeom prst="rect">
            <a:avLst/>
          </a:prstGeom>
          <a:noFill/>
        </p:spPr>
        <p:txBody>
          <a:bodyPr wrap="square" rtlCol="0">
            <a:spAutoFit/>
          </a:bodyPr>
          <a:lstStyle/>
          <a:p>
            <a:pPr algn="ctr"/>
            <a:r>
              <a:rPr lang="en-GB" sz="4000" dirty="0" smtClean="0">
                <a:latin typeface="Broadway" pitchFamily="82" charset="0"/>
              </a:rPr>
              <a:t>Overall Percentage Findings</a:t>
            </a:r>
            <a:endParaRPr lang="en-US" sz="4000" dirty="0">
              <a:latin typeface="Broadway" pitchFamily="82" charset="0"/>
            </a:endParaRPr>
          </a:p>
        </p:txBody>
      </p:sp>
    </p:spTree>
    <p:extLst>
      <p:ext uri="{BB962C8B-B14F-4D97-AF65-F5344CB8AC3E}">
        <p14:creationId xmlns:p14="http://schemas.microsoft.com/office/powerpoint/2010/main" val="17151504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84" name="Title 1"/>
          <p:cNvSpPr txBox="1">
            <a:spLocks/>
          </p:cNvSpPr>
          <p:nvPr/>
        </p:nvSpPr>
        <p:spPr>
          <a:xfrm>
            <a:off x="1519519" y="895706"/>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tx1">
                    <a:lumMod val="75000"/>
                    <a:lumOff val="25000"/>
                  </a:schemeClr>
                </a:solidFill>
                <a:latin typeface="Broadway" panose="04040905080B02020502" pitchFamily="82" charset="0"/>
                <a:ea typeface="Fira Sans Heavy Italic" panose="00000A00000000000000" pitchFamily="50" charset="0"/>
                <a:cs typeface="Clear Sans Light" panose="020B0303030202020304" pitchFamily="34" charset="0"/>
              </a:rPr>
              <a:t>Do you lack Excitement on occasions like EID?</a:t>
            </a:r>
            <a:endParaRPr lang="en-GB" sz="4000" b="1" dirty="0">
              <a:solidFill>
                <a:schemeClr val="tx1">
                  <a:lumMod val="75000"/>
                  <a:lumOff val="25000"/>
                </a:schemeClr>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2"/>
          <p:cNvGrpSpPr/>
          <p:nvPr/>
        </p:nvGrpSpPr>
        <p:grpSpPr>
          <a:xfrm>
            <a:off x="2964758" y="2458520"/>
            <a:ext cx="3140395" cy="3259743"/>
            <a:chOff x="1160672" y="2227861"/>
            <a:chExt cx="3140395" cy="3259743"/>
          </a:xfrm>
        </p:grpSpPr>
        <p:grpSp>
          <p:nvGrpSpPr>
            <p:cNvPr id="7" name="Group 1"/>
            <p:cNvGrpSpPr/>
            <p:nvPr/>
          </p:nvGrpSpPr>
          <p:grpSpPr>
            <a:xfrm>
              <a:off x="1160672" y="2227861"/>
              <a:ext cx="3140395" cy="3259743"/>
              <a:chOff x="1408322" y="2227861"/>
              <a:chExt cx="3140395" cy="3259743"/>
            </a:xfrm>
          </p:grpSpPr>
          <p:grpSp>
            <p:nvGrpSpPr>
              <p:cNvPr id="8" name="Group 3"/>
              <p:cNvGrpSpPr/>
              <p:nvPr/>
            </p:nvGrpSpPr>
            <p:grpSpPr>
              <a:xfrm>
                <a:off x="1519520" y="2227861"/>
                <a:ext cx="2909149" cy="3259743"/>
                <a:chOff x="1519519" y="2227861"/>
                <a:chExt cx="2940039" cy="3259743"/>
              </a:xfrm>
            </p:grpSpPr>
            <p:sp>
              <p:nvSpPr>
                <p:cNvPr id="5" name="Rectangle 4"/>
                <p:cNvSpPr/>
                <p:nvPr/>
              </p:nvSpPr>
              <p:spPr>
                <a:xfrm>
                  <a:off x="1519519" y="4112405"/>
                  <a:ext cx="2940039" cy="714968"/>
                </a:xfrm>
                <a:prstGeom prst="rect">
                  <a:avLst/>
                </a:prstGeom>
                <a:solidFill>
                  <a:srgbClr val="FB8CF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 name="Rectangle 5"/>
                <p:cNvSpPr/>
                <p:nvPr/>
              </p:nvSpPr>
              <p:spPr>
                <a:xfrm>
                  <a:off x="1519519" y="4800765"/>
                  <a:ext cx="2940039" cy="344180"/>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4" name="Rectangle 23"/>
                <p:cNvSpPr/>
                <p:nvPr/>
              </p:nvSpPr>
              <p:spPr>
                <a:xfrm>
                  <a:off x="1519519" y="2227861"/>
                  <a:ext cx="2940039" cy="344180"/>
                </a:xfrm>
                <a:prstGeom prst="rect">
                  <a:avLst/>
                </a:prstGeom>
                <a:solidFill>
                  <a:srgbClr val="92D01E">
                    <a:alpha val="8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9" name="Group 7"/>
                <p:cNvGrpSpPr/>
                <p:nvPr/>
              </p:nvGrpSpPr>
              <p:grpSpPr>
                <a:xfrm>
                  <a:off x="1519519" y="2584591"/>
                  <a:ext cx="2940039" cy="1158380"/>
                  <a:chOff x="1519519" y="2584591"/>
                  <a:chExt cx="2940039" cy="1158380"/>
                </a:xfrm>
              </p:grpSpPr>
              <p:sp>
                <p:nvSpPr>
                  <p:cNvPr id="20" name="Rectangle 19"/>
                  <p:cNvSpPr/>
                  <p:nvPr/>
                </p:nvSpPr>
                <p:spPr>
                  <a:xfrm>
                    <a:off x="1519519" y="2584591"/>
                    <a:ext cx="2940039" cy="1158380"/>
                  </a:xfrm>
                  <a:prstGeom prst="rect">
                    <a:avLst/>
                  </a:prstGeom>
                  <a:solidFill>
                    <a:srgbClr val="92D01E">
                      <a:alpha val="8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1" name="TextBox 20"/>
                  <p:cNvSpPr txBox="1"/>
                  <p:nvPr/>
                </p:nvSpPr>
                <p:spPr>
                  <a:xfrm>
                    <a:off x="2377007" y="2819167"/>
                    <a:ext cx="1225062" cy="707886"/>
                  </a:xfrm>
                  <a:prstGeom prst="rect">
                    <a:avLst/>
                  </a:prstGeom>
                  <a:noFill/>
                </p:spPr>
                <p:txBody>
                  <a:bodyPr wrap="none" rtlCol="0">
                    <a:spAutoFit/>
                  </a:bodyPr>
                  <a:lstStyle/>
                  <a:p>
                    <a:pPr algn="ctr"/>
                    <a:r>
                      <a:rPr lang="en-GB" sz="4000" dirty="0" smtClean="0">
                        <a:solidFill>
                          <a:schemeClr val="bg1"/>
                        </a:solidFill>
                        <a:latin typeface="Clear Sans Medium" panose="020B0603030202020304" pitchFamily="34" charset="0"/>
                        <a:cs typeface="Clear Sans Medium" panose="020B0603030202020304" pitchFamily="34" charset="0"/>
                      </a:rPr>
                      <a:t>82%</a:t>
                    </a:r>
                    <a:endParaRPr lang="id-ID" sz="4000" dirty="0">
                      <a:solidFill>
                        <a:schemeClr val="bg1"/>
                      </a:solidFill>
                      <a:latin typeface="Clear Sans Medium" panose="020B0603030202020304" pitchFamily="34" charset="0"/>
                      <a:cs typeface="Clear Sans Medium" panose="020B0603030202020304" pitchFamily="34" charset="0"/>
                    </a:endParaRPr>
                  </a:p>
                </p:txBody>
              </p:sp>
            </p:grpSp>
            <p:sp>
              <p:nvSpPr>
                <p:cNvPr id="18" name="Rectangle 17"/>
                <p:cNvSpPr/>
                <p:nvPr/>
              </p:nvSpPr>
              <p:spPr>
                <a:xfrm>
                  <a:off x="1519519" y="3768225"/>
                  <a:ext cx="2940039" cy="34418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6" name="Rectangle 15"/>
                <p:cNvSpPr/>
                <p:nvPr/>
              </p:nvSpPr>
              <p:spPr>
                <a:xfrm>
                  <a:off x="1519519" y="4456585"/>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4" name="Rectangle 13"/>
                <p:cNvSpPr/>
                <p:nvPr/>
              </p:nvSpPr>
              <p:spPr>
                <a:xfrm>
                  <a:off x="1519519" y="5143424"/>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26" name="Group 85"/>
              <p:cNvGrpSpPr/>
              <p:nvPr/>
            </p:nvGrpSpPr>
            <p:grpSpPr>
              <a:xfrm>
                <a:off x="1408322" y="2350658"/>
                <a:ext cx="3140395" cy="634461"/>
                <a:chOff x="4531434" y="2940216"/>
                <a:chExt cx="3129130" cy="634461"/>
              </a:xfrm>
            </p:grpSpPr>
            <p:sp>
              <p:nvSpPr>
                <p:cNvPr id="87" name="Right Triangle 86"/>
                <p:cNvSpPr/>
                <p:nvPr/>
              </p:nvSpPr>
              <p:spPr>
                <a:xfrm rot="10800000">
                  <a:off x="4531434" y="3457927"/>
                  <a:ext cx="116750" cy="116750"/>
                </a:xfrm>
                <a:prstGeom prst="rtTriangle">
                  <a:avLst/>
                </a:prstGeom>
                <a:solidFill>
                  <a:srgbClr val="92D01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ight Triangle 87"/>
                <p:cNvSpPr/>
                <p:nvPr/>
              </p:nvSpPr>
              <p:spPr>
                <a:xfrm rot="10800000" flipH="1">
                  <a:off x="7540947" y="3457927"/>
                  <a:ext cx="116750" cy="116750"/>
                </a:xfrm>
                <a:prstGeom prst="rtTriangle">
                  <a:avLst/>
                </a:prstGeom>
                <a:solidFill>
                  <a:srgbClr val="92D01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p:cNvSpPr/>
                <p:nvPr/>
              </p:nvSpPr>
              <p:spPr>
                <a:xfrm>
                  <a:off x="4531435" y="2940216"/>
                  <a:ext cx="3129129" cy="517713"/>
                </a:xfrm>
                <a:prstGeom prst="rect">
                  <a:avLst/>
                </a:prstGeom>
                <a:solidFill>
                  <a:srgbClr val="92D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0" name="TextBox 89"/>
            <p:cNvSpPr txBox="1"/>
            <p:nvPr/>
          </p:nvSpPr>
          <p:spPr>
            <a:xfrm>
              <a:off x="2451728" y="2432418"/>
              <a:ext cx="593432" cy="338554"/>
            </a:xfrm>
            <a:prstGeom prst="rect">
              <a:avLst/>
            </a:prstGeom>
            <a:noFill/>
          </p:spPr>
          <p:txBody>
            <a:bodyPr wrap="none" rtlCol="0">
              <a:spAutoFit/>
            </a:bodyPr>
            <a:lstStyle/>
            <a:p>
              <a:pPr algn="ctr"/>
              <a:r>
                <a:rPr lang="en-GB" sz="1600" b="1" dirty="0" smtClean="0">
                  <a:solidFill>
                    <a:schemeClr val="bg1"/>
                  </a:solidFill>
                  <a:latin typeface="Clear Sans" panose="020B0503030202020304" pitchFamily="34" charset="0"/>
                  <a:cs typeface="Clear Sans" panose="020B0503030202020304" pitchFamily="34" charset="0"/>
                </a:rPr>
                <a:t>YES</a:t>
              </a:r>
              <a:endParaRPr lang="id-ID" sz="1600" b="1" dirty="0">
                <a:solidFill>
                  <a:schemeClr val="bg1"/>
                </a:solidFill>
                <a:latin typeface="Clear Sans" panose="020B0503030202020304" pitchFamily="34" charset="0"/>
                <a:cs typeface="Clear Sans" panose="020B0503030202020304" pitchFamily="34" charset="0"/>
              </a:endParaRPr>
            </a:p>
          </p:txBody>
        </p:sp>
      </p:grpSp>
      <p:grpSp>
        <p:nvGrpSpPr>
          <p:cNvPr id="27" name="Group 6"/>
          <p:cNvGrpSpPr/>
          <p:nvPr/>
        </p:nvGrpSpPr>
        <p:grpSpPr>
          <a:xfrm>
            <a:off x="6317558" y="2458520"/>
            <a:ext cx="3140395" cy="3259743"/>
            <a:chOff x="4513472" y="2227861"/>
            <a:chExt cx="3140395" cy="3259743"/>
          </a:xfrm>
        </p:grpSpPr>
        <p:grpSp>
          <p:nvGrpSpPr>
            <p:cNvPr id="28" name="Group 90"/>
            <p:cNvGrpSpPr/>
            <p:nvPr/>
          </p:nvGrpSpPr>
          <p:grpSpPr>
            <a:xfrm>
              <a:off x="4513472" y="2227861"/>
              <a:ext cx="3140395" cy="3259743"/>
              <a:chOff x="1408322" y="2227861"/>
              <a:chExt cx="3140395" cy="3259743"/>
            </a:xfrm>
          </p:grpSpPr>
          <p:grpSp>
            <p:nvGrpSpPr>
              <p:cNvPr id="29" name="Group 91"/>
              <p:cNvGrpSpPr/>
              <p:nvPr/>
            </p:nvGrpSpPr>
            <p:grpSpPr>
              <a:xfrm>
                <a:off x="1519520" y="2227861"/>
                <a:ext cx="2909149" cy="3259743"/>
                <a:chOff x="1519519" y="2227861"/>
                <a:chExt cx="2940039" cy="3259743"/>
              </a:xfrm>
            </p:grpSpPr>
            <p:sp>
              <p:nvSpPr>
                <p:cNvPr id="97" name="Rectangle 96"/>
                <p:cNvSpPr/>
                <p:nvPr/>
              </p:nvSpPr>
              <p:spPr>
                <a:xfrm>
                  <a:off x="1519519" y="4112405"/>
                  <a:ext cx="2940039" cy="344180"/>
                </a:xfrm>
                <a:prstGeom prst="rect">
                  <a:avLst/>
                </a:prstGeom>
                <a:solidFill>
                  <a:srgbClr val="FB8CF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98" name="Rectangle 97"/>
                <p:cNvSpPr/>
                <p:nvPr/>
              </p:nvSpPr>
              <p:spPr>
                <a:xfrm>
                  <a:off x="1519519" y="4800765"/>
                  <a:ext cx="2940039" cy="344180"/>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99" name="Rectangle 98"/>
                <p:cNvSpPr/>
                <p:nvPr/>
              </p:nvSpPr>
              <p:spPr>
                <a:xfrm>
                  <a:off x="1519519" y="2227861"/>
                  <a:ext cx="2940039" cy="344180"/>
                </a:xfrm>
                <a:prstGeom prst="rect">
                  <a:avLst/>
                </a:prstGeom>
                <a:solidFill>
                  <a:srgbClr val="404040">
                    <a:alpha val="8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30" name="Group 99"/>
                <p:cNvGrpSpPr/>
                <p:nvPr/>
              </p:nvGrpSpPr>
              <p:grpSpPr>
                <a:xfrm>
                  <a:off x="1519519" y="2584591"/>
                  <a:ext cx="2940039" cy="1158380"/>
                  <a:chOff x="1519519" y="2584591"/>
                  <a:chExt cx="2940039" cy="1158380"/>
                </a:xfrm>
              </p:grpSpPr>
              <p:sp>
                <p:nvSpPr>
                  <p:cNvPr id="112" name="Rectangle 111"/>
                  <p:cNvSpPr/>
                  <p:nvPr/>
                </p:nvSpPr>
                <p:spPr>
                  <a:xfrm>
                    <a:off x="1519519" y="2584591"/>
                    <a:ext cx="2940039" cy="1158380"/>
                  </a:xfrm>
                  <a:prstGeom prst="rect">
                    <a:avLst/>
                  </a:prstGeom>
                  <a:solidFill>
                    <a:srgbClr val="404040">
                      <a:alpha val="8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13" name="TextBox 112"/>
                  <p:cNvSpPr txBox="1"/>
                  <p:nvPr/>
                </p:nvSpPr>
                <p:spPr>
                  <a:xfrm>
                    <a:off x="2377007" y="2819167"/>
                    <a:ext cx="1225062" cy="707886"/>
                  </a:xfrm>
                  <a:prstGeom prst="rect">
                    <a:avLst/>
                  </a:prstGeom>
                  <a:noFill/>
                </p:spPr>
                <p:txBody>
                  <a:bodyPr wrap="none" rtlCol="0">
                    <a:spAutoFit/>
                  </a:bodyPr>
                  <a:lstStyle/>
                  <a:p>
                    <a:pPr algn="ctr"/>
                    <a:r>
                      <a:rPr lang="en-GB" sz="4000" dirty="0" smtClean="0">
                        <a:solidFill>
                          <a:schemeClr val="bg1"/>
                        </a:solidFill>
                        <a:latin typeface="Clear Sans Medium" panose="020B0603030202020304" pitchFamily="34" charset="0"/>
                        <a:cs typeface="Clear Sans Medium" panose="020B0603030202020304" pitchFamily="34" charset="0"/>
                      </a:rPr>
                      <a:t>18%</a:t>
                    </a:r>
                    <a:endParaRPr lang="id-ID" sz="4000" dirty="0">
                      <a:solidFill>
                        <a:schemeClr val="bg1"/>
                      </a:solidFill>
                      <a:latin typeface="Clear Sans Medium" panose="020B0603030202020304" pitchFamily="34" charset="0"/>
                      <a:cs typeface="Clear Sans Medium" panose="020B0603030202020304" pitchFamily="34" charset="0"/>
                    </a:endParaRPr>
                  </a:p>
                </p:txBody>
              </p:sp>
            </p:grpSp>
            <p:sp>
              <p:nvSpPr>
                <p:cNvPr id="110" name="Rectangle 109"/>
                <p:cNvSpPr/>
                <p:nvPr/>
              </p:nvSpPr>
              <p:spPr>
                <a:xfrm>
                  <a:off x="1519519" y="3768225"/>
                  <a:ext cx="2940039" cy="34418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08" name="Rectangle 107"/>
                <p:cNvSpPr/>
                <p:nvPr/>
              </p:nvSpPr>
              <p:spPr>
                <a:xfrm>
                  <a:off x="1519519" y="4456585"/>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06" name="Rectangle 105"/>
                <p:cNvSpPr/>
                <p:nvPr/>
              </p:nvSpPr>
              <p:spPr>
                <a:xfrm>
                  <a:off x="1519519" y="5143424"/>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66" name="Group 92"/>
              <p:cNvGrpSpPr/>
              <p:nvPr/>
            </p:nvGrpSpPr>
            <p:grpSpPr>
              <a:xfrm>
                <a:off x="1408322" y="2350658"/>
                <a:ext cx="3140395" cy="634461"/>
                <a:chOff x="4531434" y="2940216"/>
                <a:chExt cx="3129130" cy="634461"/>
              </a:xfrm>
            </p:grpSpPr>
            <p:sp>
              <p:nvSpPr>
                <p:cNvPr id="94" name="Right Triangle 93"/>
                <p:cNvSpPr/>
                <p:nvPr/>
              </p:nvSpPr>
              <p:spPr>
                <a:xfrm rot="10800000">
                  <a:off x="4531434" y="3457927"/>
                  <a:ext cx="116750" cy="116750"/>
                </a:xfrm>
                <a:prstGeom prst="rtTriangle">
                  <a:avLst/>
                </a:prstGeom>
                <a:solidFill>
                  <a:srgbClr val="4040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ight Triangle 94"/>
                <p:cNvSpPr/>
                <p:nvPr/>
              </p:nvSpPr>
              <p:spPr>
                <a:xfrm rot="10800000" flipH="1">
                  <a:off x="7540947" y="3457927"/>
                  <a:ext cx="116750" cy="116750"/>
                </a:xfrm>
                <a:prstGeom prst="rtTriangle">
                  <a:avLst/>
                </a:prstGeom>
                <a:solidFill>
                  <a:srgbClr val="4040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p:nvSpPr>
              <p:spPr>
                <a:xfrm>
                  <a:off x="4531435" y="2940216"/>
                  <a:ext cx="3129129" cy="5177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41" name="TextBox 140"/>
            <p:cNvSpPr txBox="1"/>
            <p:nvPr/>
          </p:nvSpPr>
          <p:spPr>
            <a:xfrm>
              <a:off x="5894120" y="2432418"/>
              <a:ext cx="492444" cy="338554"/>
            </a:xfrm>
            <a:prstGeom prst="rect">
              <a:avLst/>
            </a:prstGeom>
            <a:noFill/>
          </p:spPr>
          <p:txBody>
            <a:bodyPr wrap="none" rtlCol="0">
              <a:spAutoFit/>
            </a:bodyPr>
            <a:lstStyle/>
            <a:p>
              <a:pPr algn="ctr"/>
              <a:r>
                <a:rPr lang="en-US" sz="1600" b="1" dirty="0" smtClean="0">
                  <a:solidFill>
                    <a:schemeClr val="bg1"/>
                  </a:solidFill>
                  <a:latin typeface="Clear Sans" panose="020B0503030202020304" pitchFamily="34" charset="0"/>
                  <a:cs typeface="Clear Sans" panose="020B0503030202020304" pitchFamily="34" charset="0"/>
                </a:rPr>
                <a:t>NO</a:t>
              </a:r>
              <a:endParaRPr lang="id-ID" sz="1600" b="1" dirty="0">
                <a:solidFill>
                  <a:schemeClr val="bg1"/>
                </a:solidFill>
                <a:latin typeface="Clear Sans" panose="020B0503030202020304" pitchFamily="34" charset="0"/>
                <a:cs typeface="Clear Sans" panose="020B0503030202020304" pitchFamily="34" charset="0"/>
              </a:endParaRPr>
            </a:p>
          </p:txBody>
        </p:sp>
      </p:grpSp>
      <p:sp>
        <p:nvSpPr>
          <p:cNvPr id="125" name="TextBox 124"/>
          <p:cNvSpPr txBox="1"/>
          <p:nvPr/>
        </p:nvSpPr>
        <p:spPr>
          <a:xfrm>
            <a:off x="3968898" y="4001725"/>
            <a:ext cx="1109599" cy="338554"/>
          </a:xfrm>
          <a:prstGeom prst="rect">
            <a:avLst/>
          </a:prstGeom>
          <a:noFill/>
        </p:spPr>
        <p:txBody>
          <a:bodyPr wrap="none" rtlCol="0">
            <a:spAutoFit/>
          </a:bodyPr>
          <a:lstStyle/>
          <a:p>
            <a:pPr algn="ctr"/>
            <a:r>
              <a:rPr lang="en-GB" sz="1600" b="1" dirty="0" smtClean="0">
                <a:solidFill>
                  <a:schemeClr val="bg1"/>
                </a:solidFill>
                <a:latin typeface="Clear Sans" panose="020B0503030202020304" pitchFamily="34" charset="0"/>
                <a:cs typeface="Clear Sans" panose="020B0503030202020304" pitchFamily="34" charset="0"/>
              </a:rPr>
              <a:t>90% Male</a:t>
            </a:r>
            <a:endParaRPr lang="id-ID" sz="1600" b="1" dirty="0">
              <a:solidFill>
                <a:schemeClr val="bg1"/>
              </a:solidFill>
              <a:latin typeface="Clear Sans" panose="020B0503030202020304" pitchFamily="34" charset="0"/>
              <a:cs typeface="Clear Sans" panose="020B0503030202020304" pitchFamily="34" charset="0"/>
            </a:endParaRPr>
          </a:p>
        </p:txBody>
      </p:sp>
      <p:sp>
        <p:nvSpPr>
          <p:cNvPr id="126" name="TextBox 125"/>
          <p:cNvSpPr txBox="1"/>
          <p:nvPr/>
        </p:nvSpPr>
        <p:spPr>
          <a:xfrm>
            <a:off x="3843865" y="4355952"/>
            <a:ext cx="1359668" cy="338554"/>
          </a:xfrm>
          <a:prstGeom prst="rect">
            <a:avLst/>
          </a:prstGeom>
          <a:noFill/>
        </p:spPr>
        <p:txBody>
          <a:bodyPr wrap="none" rtlCol="0">
            <a:spAutoFit/>
          </a:bodyPr>
          <a:lstStyle/>
          <a:p>
            <a:pPr algn="ctr"/>
            <a:r>
              <a:rPr lang="en-GB" sz="1600" b="1" dirty="0" smtClean="0">
                <a:solidFill>
                  <a:schemeClr val="bg1"/>
                </a:solidFill>
                <a:latin typeface="Clear Sans" panose="020B0503030202020304" pitchFamily="34" charset="0"/>
                <a:cs typeface="Clear Sans" panose="020B0503030202020304" pitchFamily="34" charset="0"/>
              </a:rPr>
              <a:t>83% Female</a:t>
            </a:r>
            <a:endParaRPr lang="id-ID" sz="1600" b="1" dirty="0">
              <a:solidFill>
                <a:schemeClr val="bg1"/>
              </a:solidFill>
              <a:latin typeface="Clear Sans" panose="020B0503030202020304" pitchFamily="34" charset="0"/>
              <a:cs typeface="Clear Sans" panose="020B0503030202020304" pitchFamily="34" charset="0"/>
            </a:endParaRPr>
          </a:p>
        </p:txBody>
      </p:sp>
      <p:sp>
        <p:nvSpPr>
          <p:cNvPr id="129" name="TextBox 128"/>
          <p:cNvSpPr txBox="1"/>
          <p:nvPr/>
        </p:nvSpPr>
        <p:spPr>
          <a:xfrm>
            <a:off x="7358770" y="4030557"/>
            <a:ext cx="1109599" cy="338554"/>
          </a:xfrm>
          <a:prstGeom prst="rect">
            <a:avLst/>
          </a:prstGeom>
          <a:noFill/>
        </p:spPr>
        <p:txBody>
          <a:bodyPr wrap="none" rtlCol="0">
            <a:spAutoFit/>
          </a:bodyPr>
          <a:lstStyle/>
          <a:p>
            <a:pPr algn="ctr"/>
            <a:r>
              <a:rPr lang="en-GB" sz="1600" b="1" dirty="0" smtClean="0">
                <a:solidFill>
                  <a:schemeClr val="bg1"/>
                </a:solidFill>
                <a:latin typeface="Clear Sans" panose="020B0503030202020304" pitchFamily="34" charset="0"/>
                <a:cs typeface="Clear Sans" panose="020B0503030202020304" pitchFamily="34" charset="0"/>
              </a:rPr>
              <a:t>10% Male</a:t>
            </a:r>
            <a:endParaRPr lang="id-ID" sz="1600" b="1" dirty="0">
              <a:solidFill>
                <a:schemeClr val="bg1"/>
              </a:solidFill>
              <a:latin typeface="Clear Sans" panose="020B0503030202020304" pitchFamily="34" charset="0"/>
              <a:cs typeface="Clear Sans" panose="020B0503030202020304" pitchFamily="34" charset="0"/>
            </a:endParaRPr>
          </a:p>
        </p:txBody>
      </p:sp>
      <p:sp>
        <p:nvSpPr>
          <p:cNvPr id="130" name="TextBox 129"/>
          <p:cNvSpPr txBox="1"/>
          <p:nvPr/>
        </p:nvSpPr>
        <p:spPr>
          <a:xfrm>
            <a:off x="7233737" y="4384784"/>
            <a:ext cx="1359668" cy="338554"/>
          </a:xfrm>
          <a:prstGeom prst="rect">
            <a:avLst/>
          </a:prstGeom>
          <a:noFill/>
        </p:spPr>
        <p:txBody>
          <a:bodyPr wrap="none" rtlCol="0">
            <a:spAutoFit/>
          </a:bodyPr>
          <a:lstStyle/>
          <a:p>
            <a:pPr algn="ctr"/>
            <a:r>
              <a:rPr lang="en-GB" sz="1600" b="1" dirty="0" smtClean="0">
                <a:solidFill>
                  <a:schemeClr val="bg1"/>
                </a:solidFill>
                <a:latin typeface="Clear Sans" panose="020B0503030202020304" pitchFamily="34" charset="0"/>
                <a:cs typeface="Clear Sans" panose="020B0503030202020304" pitchFamily="34" charset="0"/>
              </a:rPr>
              <a:t>17% Female</a:t>
            </a:r>
            <a:endParaRPr lang="id-ID" sz="1600" b="1" dirty="0">
              <a:solidFill>
                <a:schemeClr val="bg1"/>
              </a:solidFill>
              <a:latin typeface="Clear Sans" panose="020B0503030202020304" pitchFamily="34" charset="0"/>
              <a:cs typeface="Clear Sans" panose="020B0503030202020304" pitchFamily="34" charset="0"/>
            </a:endParaRPr>
          </a:p>
        </p:txBody>
      </p:sp>
    </p:spTree>
    <p:extLst>
      <p:ext uri="{BB962C8B-B14F-4D97-AF65-F5344CB8AC3E}">
        <p14:creationId xmlns:p14="http://schemas.microsoft.com/office/powerpoint/2010/main" val="17151504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strVal val="#ppt_h"/>
                                          </p:val>
                                        </p:tav>
                                        <p:tav tm="100000">
                                          <p:val>
                                            <p:strVal val="#ppt_h"/>
                                          </p:val>
                                        </p:tav>
                                      </p:tavLst>
                                    </p:anim>
                                  </p:childTnLst>
                                </p:cTn>
                              </p:par>
                            </p:childTnLst>
                          </p:cTn>
                        </p:par>
                        <p:par>
                          <p:cTn id="15" fill="hold">
                            <p:stCondLst>
                              <p:cond delay="1500"/>
                            </p:stCondLst>
                            <p:childTnLst>
                              <p:par>
                                <p:cTn id="16" presetID="17" presetClass="entr" presetSubtype="1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 fill="hold"/>
                                        <p:tgtEl>
                                          <p:spTgt spid="27"/>
                                        </p:tgtEl>
                                        <p:attrNameLst>
                                          <p:attrName>ppt_w</p:attrName>
                                        </p:attrNameLst>
                                      </p:cBhvr>
                                      <p:tavLst>
                                        <p:tav tm="0">
                                          <p:val>
                                            <p:fltVal val="0"/>
                                          </p:val>
                                        </p:tav>
                                        <p:tav tm="100000">
                                          <p:val>
                                            <p:strVal val="#ppt_w"/>
                                          </p:val>
                                        </p:tav>
                                      </p:tavLst>
                                    </p:anim>
                                    <p:anim calcmode="lin" valueType="num">
                                      <p:cBhvr>
                                        <p:cTn id="19"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9">
                                            <p:txEl>
                                              <p:pRg st="0" end="0"/>
                                            </p:txEl>
                                          </p:spTgt>
                                        </p:tgtEl>
                                        <p:attrNameLst>
                                          <p:attrName>style.visibility</p:attrName>
                                        </p:attrNameLst>
                                      </p:cBhvr>
                                      <p:to>
                                        <p:strVal val="visible"/>
                                      </p:to>
                                    </p:set>
                                    <p:animEffect transition="in" filter="fade">
                                      <p:cBhvr>
                                        <p:cTn id="24" dur="2000"/>
                                        <p:tgtEl>
                                          <p:spTgt spid="129">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0">
                                            <p:txEl>
                                              <p:pRg st="0" end="0"/>
                                            </p:txEl>
                                          </p:spTgt>
                                        </p:tgtEl>
                                        <p:attrNameLst>
                                          <p:attrName>style.visibility</p:attrName>
                                        </p:attrNameLst>
                                      </p:cBhvr>
                                      <p:to>
                                        <p:strVal val="visible"/>
                                      </p:to>
                                    </p:set>
                                    <p:animEffect transition="in" filter="fade">
                                      <p:cBhvr>
                                        <p:cTn id="27" dur="2000"/>
                                        <p:tgtEl>
                                          <p:spTgt spid="13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5">
                                            <p:txEl>
                                              <p:pRg st="0" end="0"/>
                                            </p:txEl>
                                          </p:spTgt>
                                        </p:tgtEl>
                                        <p:attrNameLst>
                                          <p:attrName>style.visibility</p:attrName>
                                        </p:attrNameLst>
                                      </p:cBhvr>
                                      <p:to>
                                        <p:strVal val="visible"/>
                                      </p:to>
                                    </p:set>
                                    <p:animEffect transition="in" filter="fade">
                                      <p:cBhvr>
                                        <p:cTn id="30" dur="2000"/>
                                        <p:tgtEl>
                                          <p:spTgt spid="125">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6">
                                            <p:txEl>
                                              <p:pRg st="0" end="0"/>
                                            </p:txEl>
                                          </p:spTgt>
                                        </p:tgtEl>
                                        <p:attrNameLst>
                                          <p:attrName>style.visibility</p:attrName>
                                        </p:attrNameLst>
                                      </p:cBhvr>
                                      <p:to>
                                        <p:strVal val="visible"/>
                                      </p:to>
                                    </p:set>
                                    <p:animEffect transition="in" filter="fade">
                                      <p:cBhvr>
                                        <p:cTn id="33" dur="2000"/>
                                        <p:tgtEl>
                                          <p:spTgt spid="1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125" grpId="0" build="allAtOnce"/>
      <p:bldP spid="126" grpId="0" build="allAtOnce"/>
      <p:bldP spid="129" grpId="0" build="allAtOnce"/>
      <p:bldP spid="130"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84" name="Title 1"/>
          <p:cNvSpPr txBox="1">
            <a:spLocks/>
          </p:cNvSpPr>
          <p:nvPr/>
        </p:nvSpPr>
        <p:spPr>
          <a:xfrm>
            <a:off x="1519519" y="895706"/>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tx1">
                    <a:lumMod val="75000"/>
                    <a:lumOff val="25000"/>
                  </a:schemeClr>
                </a:solidFill>
                <a:latin typeface="Broadway" panose="04040905080B02020502" pitchFamily="82" charset="0"/>
                <a:ea typeface="Fira Sans Heavy Italic" panose="00000A00000000000000" pitchFamily="50" charset="0"/>
                <a:cs typeface="Clear Sans Light" panose="020B0303030202020304" pitchFamily="34" charset="0"/>
              </a:rPr>
              <a:t>Do you want the time to pass by</a:t>
            </a:r>
          </a:p>
          <a:p>
            <a:pPr algn="ctr"/>
            <a:r>
              <a:rPr lang="en-GB" sz="4000" b="1" dirty="0" smtClean="0">
                <a:solidFill>
                  <a:schemeClr val="tx1">
                    <a:lumMod val="75000"/>
                    <a:lumOff val="25000"/>
                  </a:schemeClr>
                </a:solidFill>
                <a:latin typeface="Broadway" panose="04040905080B02020502" pitchFamily="82" charset="0"/>
                <a:ea typeface="Fira Sans Heavy Italic" panose="00000A00000000000000" pitchFamily="50" charset="0"/>
                <a:cs typeface="Clear Sans Light" panose="020B0303030202020304" pitchFamily="34" charset="0"/>
              </a:rPr>
              <a:t>As soon as possible?</a:t>
            </a:r>
            <a:endParaRPr lang="en-GB" sz="4000" b="1" dirty="0">
              <a:solidFill>
                <a:schemeClr val="tx1">
                  <a:lumMod val="75000"/>
                  <a:lumOff val="25000"/>
                </a:schemeClr>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2"/>
          <p:cNvGrpSpPr/>
          <p:nvPr/>
        </p:nvGrpSpPr>
        <p:grpSpPr>
          <a:xfrm>
            <a:off x="2964758" y="2458520"/>
            <a:ext cx="3140395" cy="3259743"/>
            <a:chOff x="1160672" y="2227861"/>
            <a:chExt cx="3140395" cy="3259743"/>
          </a:xfrm>
        </p:grpSpPr>
        <p:grpSp>
          <p:nvGrpSpPr>
            <p:cNvPr id="3" name="Group 1"/>
            <p:cNvGrpSpPr/>
            <p:nvPr/>
          </p:nvGrpSpPr>
          <p:grpSpPr>
            <a:xfrm>
              <a:off x="1160672" y="2227861"/>
              <a:ext cx="3140395" cy="3259743"/>
              <a:chOff x="1408322" y="2227861"/>
              <a:chExt cx="3140395" cy="3259743"/>
            </a:xfrm>
          </p:grpSpPr>
          <p:grpSp>
            <p:nvGrpSpPr>
              <p:cNvPr id="4" name="Group 3"/>
              <p:cNvGrpSpPr/>
              <p:nvPr/>
            </p:nvGrpSpPr>
            <p:grpSpPr>
              <a:xfrm>
                <a:off x="1519520" y="2227861"/>
                <a:ext cx="2909149" cy="3259743"/>
                <a:chOff x="1519519" y="2227861"/>
                <a:chExt cx="2940039" cy="3259743"/>
              </a:xfrm>
            </p:grpSpPr>
            <p:sp>
              <p:nvSpPr>
                <p:cNvPr id="5" name="Rectangle 4"/>
                <p:cNvSpPr/>
                <p:nvPr/>
              </p:nvSpPr>
              <p:spPr>
                <a:xfrm>
                  <a:off x="1519519" y="4112405"/>
                  <a:ext cx="2940039" cy="714968"/>
                </a:xfrm>
                <a:prstGeom prst="rect">
                  <a:avLst/>
                </a:prstGeom>
                <a:solidFill>
                  <a:srgbClr val="FB8CF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 name="Rectangle 5"/>
                <p:cNvSpPr/>
                <p:nvPr/>
              </p:nvSpPr>
              <p:spPr>
                <a:xfrm>
                  <a:off x="1519519" y="4800765"/>
                  <a:ext cx="2940039" cy="344180"/>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4" name="Rectangle 23"/>
                <p:cNvSpPr/>
                <p:nvPr/>
              </p:nvSpPr>
              <p:spPr>
                <a:xfrm>
                  <a:off x="1519519" y="2227861"/>
                  <a:ext cx="2940039" cy="344180"/>
                </a:xfrm>
                <a:prstGeom prst="rect">
                  <a:avLst/>
                </a:prstGeom>
                <a:solidFill>
                  <a:srgbClr val="92D01E">
                    <a:alpha val="8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7" name="Group 7"/>
                <p:cNvGrpSpPr/>
                <p:nvPr/>
              </p:nvGrpSpPr>
              <p:grpSpPr>
                <a:xfrm>
                  <a:off x="1519519" y="2584591"/>
                  <a:ext cx="2940039" cy="1158380"/>
                  <a:chOff x="1519519" y="2584591"/>
                  <a:chExt cx="2940039" cy="1158380"/>
                </a:xfrm>
              </p:grpSpPr>
              <p:sp>
                <p:nvSpPr>
                  <p:cNvPr id="20" name="Rectangle 19"/>
                  <p:cNvSpPr/>
                  <p:nvPr/>
                </p:nvSpPr>
                <p:spPr>
                  <a:xfrm>
                    <a:off x="1519519" y="2584591"/>
                    <a:ext cx="2940039" cy="1158380"/>
                  </a:xfrm>
                  <a:prstGeom prst="rect">
                    <a:avLst/>
                  </a:prstGeom>
                  <a:solidFill>
                    <a:srgbClr val="92D01E">
                      <a:alpha val="8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1" name="TextBox 20"/>
                  <p:cNvSpPr txBox="1"/>
                  <p:nvPr/>
                </p:nvSpPr>
                <p:spPr>
                  <a:xfrm>
                    <a:off x="2377007" y="2819167"/>
                    <a:ext cx="1225062" cy="707886"/>
                  </a:xfrm>
                  <a:prstGeom prst="rect">
                    <a:avLst/>
                  </a:prstGeom>
                  <a:noFill/>
                </p:spPr>
                <p:txBody>
                  <a:bodyPr wrap="none" rtlCol="0">
                    <a:spAutoFit/>
                  </a:bodyPr>
                  <a:lstStyle/>
                  <a:p>
                    <a:pPr algn="ctr"/>
                    <a:r>
                      <a:rPr lang="en-GB" sz="4000" dirty="0" smtClean="0">
                        <a:solidFill>
                          <a:schemeClr val="bg1"/>
                        </a:solidFill>
                        <a:latin typeface="Clear Sans Medium" panose="020B0603030202020304" pitchFamily="34" charset="0"/>
                        <a:cs typeface="Clear Sans Medium" panose="020B0603030202020304" pitchFamily="34" charset="0"/>
                      </a:rPr>
                      <a:t>78%</a:t>
                    </a:r>
                    <a:endParaRPr lang="id-ID" sz="4000" dirty="0">
                      <a:solidFill>
                        <a:schemeClr val="bg1"/>
                      </a:solidFill>
                      <a:latin typeface="Clear Sans Medium" panose="020B0603030202020304" pitchFamily="34" charset="0"/>
                      <a:cs typeface="Clear Sans Medium" panose="020B0603030202020304" pitchFamily="34" charset="0"/>
                    </a:endParaRPr>
                  </a:p>
                </p:txBody>
              </p:sp>
            </p:grpSp>
            <p:sp>
              <p:nvSpPr>
                <p:cNvPr id="18" name="Rectangle 17"/>
                <p:cNvSpPr/>
                <p:nvPr/>
              </p:nvSpPr>
              <p:spPr>
                <a:xfrm>
                  <a:off x="1519519" y="3768225"/>
                  <a:ext cx="2940039" cy="34418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6" name="Rectangle 15"/>
                <p:cNvSpPr/>
                <p:nvPr/>
              </p:nvSpPr>
              <p:spPr>
                <a:xfrm>
                  <a:off x="1519519" y="4456585"/>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4" name="Rectangle 13"/>
                <p:cNvSpPr/>
                <p:nvPr/>
              </p:nvSpPr>
              <p:spPr>
                <a:xfrm>
                  <a:off x="1519519" y="5143424"/>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8" name="Group 85"/>
              <p:cNvGrpSpPr/>
              <p:nvPr/>
            </p:nvGrpSpPr>
            <p:grpSpPr>
              <a:xfrm>
                <a:off x="1408322" y="2350658"/>
                <a:ext cx="3140395" cy="634461"/>
                <a:chOff x="4531434" y="2940216"/>
                <a:chExt cx="3129130" cy="634461"/>
              </a:xfrm>
            </p:grpSpPr>
            <p:sp>
              <p:nvSpPr>
                <p:cNvPr id="87" name="Right Triangle 86"/>
                <p:cNvSpPr/>
                <p:nvPr/>
              </p:nvSpPr>
              <p:spPr>
                <a:xfrm rot="10800000">
                  <a:off x="4531434" y="3457927"/>
                  <a:ext cx="116750" cy="116750"/>
                </a:xfrm>
                <a:prstGeom prst="rtTriangle">
                  <a:avLst/>
                </a:prstGeom>
                <a:solidFill>
                  <a:srgbClr val="92D01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ight Triangle 87"/>
                <p:cNvSpPr/>
                <p:nvPr/>
              </p:nvSpPr>
              <p:spPr>
                <a:xfrm rot="10800000" flipH="1">
                  <a:off x="7540947" y="3457927"/>
                  <a:ext cx="116750" cy="116750"/>
                </a:xfrm>
                <a:prstGeom prst="rtTriangle">
                  <a:avLst/>
                </a:prstGeom>
                <a:solidFill>
                  <a:srgbClr val="92D01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p:cNvSpPr/>
                <p:nvPr/>
              </p:nvSpPr>
              <p:spPr>
                <a:xfrm>
                  <a:off x="4531435" y="2940216"/>
                  <a:ext cx="3129129" cy="517713"/>
                </a:xfrm>
                <a:prstGeom prst="rect">
                  <a:avLst/>
                </a:prstGeom>
                <a:solidFill>
                  <a:srgbClr val="92D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0" name="TextBox 89"/>
            <p:cNvSpPr txBox="1"/>
            <p:nvPr/>
          </p:nvSpPr>
          <p:spPr>
            <a:xfrm>
              <a:off x="2451728" y="2432418"/>
              <a:ext cx="593432" cy="338554"/>
            </a:xfrm>
            <a:prstGeom prst="rect">
              <a:avLst/>
            </a:prstGeom>
            <a:noFill/>
          </p:spPr>
          <p:txBody>
            <a:bodyPr wrap="none" rtlCol="0">
              <a:spAutoFit/>
            </a:bodyPr>
            <a:lstStyle/>
            <a:p>
              <a:pPr algn="ctr"/>
              <a:r>
                <a:rPr lang="en-GB" sz="1600" b="1" dirty="0" smtClean="0">
                  <a:solidFill>
                    <a:schemeClr val="bg1"/>
                  </a:solidFill>
                  <a:latin typeface="Clear Sans" panose="020B0503030202020304" pitchFamily="34" charset="0"/>
                  <a:cs typeface="Clear Sans" panose="020B0503030202020304" pitchFamily="34" charset="0"/>
                </a:rPr>
                <a:t>YES</a:t>
              </a:r>
              <a:endParaRPr lang="id-ID" sz="1600" b="1" dirty="0">
                <a:solidFill>
                  <a:schemeClr val="bg1"/>
                </a:solidFill>
                <a:latin typeface="Clear Sans" panose="020B0503030202020304" pitchFamily="34" charset="0"/>
                <a:cs typeface="Clear Sans" panose="020B0503030202020304" pitchFamily="34" charset="0"/>
              </a:endParaRPr>
            </a:p>
          </p:txBody>
        </p:sp>
      </p:grpSp>
      <p:grpSp>
        <p:nvGrpSpPr>
          <p:cNvPr id="9" name="Group 6"/>
          <p:cNvGrpSpPr/>
          <p:nvPr/>
        </p:nvGrpSpPr>
        <p:grpSpPr>
          <a:xfrm>
            <a:off x="6317558" y="2458520"/>
            <a:ext cx="3140395" cy="3259743"/>
            <a:chOff x="4513472" y="2227861"/>
            <a:chExt cx="3140395" cy="3259743"/>
          </a:xfrm>
        </p:grpSpPr>
        <p:grpSp>
          <p:nvGrpSpPr>
            <p:cNvPr id="10" name="Group 90"/>
            <p:cNvGrpSpPr/>
            <p:nvPr/>
          </p:nvGrpSpPr>
          <p:grpSpPr>
            <a:xfrm>
              <a:off x="4513472" y="2227861"/>
              <a:ext cx="3140395" cy="3259743"/>
              <a:chOff x="1408322" y="2227861"/>
              <a:chExt cx="3140395" cy="3259743"/>
            </a:xfrm>
          </p:grpSpPr>
          <p:grpSp>
            <p:nvGrpSpPr>
              <p:cNvPr id="11" name="Group 91"/>
              <p:cNvGrpSpPr/>
              <p:nvPr/>
            </p:nvGrpSpPr>
            <p:grpSpPr>
              <a:xfrm>
                <a:off x="1519520" y="2227861"/>
                <a:ext cx="2909149" cy="3259743"/>
                <a:chOff x="1519519" y="2227861"/>
                <a:chExt cx="2940039" cy="3259743"/>
              </a:xfrm>
            </p:grpSpPr>
            <p:sp>
              <p:nvSpPr>
                <p:cNvPr id="97" name="Rectangle 96"/>
                <p:cNvSpPr/>
                <p:nvPr/>
              </p:nvSpPr>
              <p:spPr>
                <a:xfrm>
                  <a:off x="1519519" y="4112405"/>
                  <a:ext cx="2940039" cy="344180"/>
                </a:xfrm>
                <a:prstGeom prst="rect">
                  <a:avLst/>
                </a:prstGeom>
                <a:solidFill>
                  <a:srgbClr val="FB8CF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98" name="Rectangle 97"/>
                <p:cNvSpPr/>
                <p:nvPr/>
              </p:nvSpPr>
              <p:spPr>
                <a:xfrm>
                  <a:off x="1519519" y="4800765"/>
                  <a:ext cx="2940039" cy="344180"/>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99" name="Rectangle 98"/>
                <p:cNvSpPr/>
                <p:nvPr/>
              </p:nvSpPr>
              <p:spPr>
                <a:xfrm>
                  <a:off x="1519519" y="2227861"/>
                  <a:ext cx="2940039" cy="344180"/>
                </a:xfrm>
                <a:prstGeom prst="rect">
                  <a:avLst/>
                </a:prstGeom>
                <a:solidFill>
                  <a:srgbClr val="404040">
                    <a:alpha val="8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12" name="Group 99"/>
                <p:cNvGrpSpPr/>
                <p:nvPr/>
              </p:nvGrpSpPr>
              <p:grpSpPr>
                <a:xfrm>
                  <a:off x="1519519" y="2584591"/>
                  <a:ext cx="2940039" cy="1158380"/>
                  <a:chOff x="1519519" y="2584591"/>
                  <a:chExt cx="2940039" cy="1158380"/>
                </a:xfrm>
              </p:grpSpPr>
              <p:sp>
                <p:nvSpPr>
                  <p:cNvPr id="112" name="Rectangle 111"/>
                  <p:cNvSpPr/>
                  <p:nvPr/>
                </p:nvSpPr>
                <p:spPr>
                  <a:xfrm>
                    <a:off x="1519519" y="2584591"/>
                    <a:ext cx="2940039" cy="1158380"/>
                  </a:xfrm>
                  <a:prstGeom prst="rect">
                    <a:avLst/>
                  </a:prstGeom>
                  <a:solidFill>
                    <a:srgbClr val="404040">
                      <a:alpha val="8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13" name="TextBox 112"/>
                  <p:cNvSpPr txBox="1"/>
                  <p:nvPr/>
                </p:nvSpPr>
                <p:spPr>
                  <a:xfrm>
                    <a:off x="2377007" y="2819167"/>
                    <a:ext cx="1225062" cy="707886"/>
                  </a:xfrm>
                  <a:prstGeom prst="rect">
                    <a:avLst/>
                  </a:prstGeom>
                  <a:noFill/>
                </p:spPr>
                <p:txBody>
                  <a:bodyPr wrap="none" rtlCol="0">
                    <a:spAutoFit/>
                  </a:bodyPr>
                  <a:lstStyle/>
                  <a:p>
                    <a:pPr algn="ctr"/>
                    <a:r>
                      <a:rPr lang="en-GB" sz="4000" dirty="0" smtClean="0">
                        <a:solidFill>
                          <a:schemeClr val="bg1"/>
                        </a:solidFill>
                        <a:latin typeface="Clear Sans Medium" panose="020B0603030202020304" pitchFamily="34" charset="0"/>
                        <a:cs typeface="Clear Sans Medium" panose="020B0603030202020304" pitchFamily="34" charset="0"/>
                      </a:rPr>
                      <a:t>22%</a:t>
                    </a:r>
                    <a:endParaRPr lang="id-ID" sz="4000" dirty="0">
                      <a:solidFill>
                        <a:schemeClr val="bg1"/>
                      </a:solidFill>
                      <a:latin typeface="Clear Sans Medium" panose="020B0603030202020304" pitchFamily="34" charset="0"/>
                      <a:cs typeface="Clear Sans Medium" panose="020B0603030202020304" pitchFamily="34" charset="0"/>
                    </a:endParaRPr>
                  </a:p>
                </p:txBody>
              </p:sp>
            </p:grpSp>
            <p:sp>
              <p:nvSpPr>
                <p:cNvPr id="110" name="Rectangle 109"/>
                <p:cNvSpPr/>
                <p:nvPr/>
              </p:nvSpPr>
              <p:spPr>
                <a:xfrm>
                  <a:off x="1519519" y="3768225"/>
                  <a:ext cx="2940039" cy="34418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08" name="Rectangle 107"/>
                <p:cNvSpPr/>
                <p:nvPr/>
              </p:nvSpPr>
              <p:spPr>
                <a:xfrm>
                  <a:off x="1519519" y="4456585"/>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06" name="Rectangle 105"/>
                <p:cNvSpPr/>
                <p:nvPr/>
              </p:nvSpPr>
              <p:spPr>
                <a:xfrm>
                  <a:off x="1519519" y="5143424"/>
                  <a:ext cx="2940039" cy="34418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13" name="Group 92"/>
              <p:cNvGrpSpPr/>
              <p:nvPr/>
            </p:nvGrpSpPr>
            <p:grpSpPr>
              <a:xfrm>
                <a:off x="1408322" y="2350658"/>
                <a:ext cx="3140395" cy="634461"/>
                <a:chOff x="4531434" y="2940216"/>
                <a:chExt cx="3129130" cy="634461"/>
              </a:xfrm>
            </p:grpSpPr>
            <p:sp>
              <p:nvSpPr>
                <p:cNvPr id="94" name="Right Triangle 93"/>
                <p:cNvSpPr/>
                <p:nvPr/>
              </p:nvSpPr>
              <p:spPr>
                <a:xfrm rot="10800000">
                  <a:off x="4531434" y="3457927"/>
                  <a:ext cx="116750" cy="116750"/>
                </a:xfrm>
                <a:prstGeom prst="rtTriangle">
                  <a:avLst/>
                </a:prstGeom>
                <a:solidFill>
                  <a:srgbClr val="4040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ight Triangle 94"/>
                <p:cNvSpPr/>
                <p:nvPr/>
              </p:nvSpPr>
              <p:spPr>
                <a:xfrm rot="10800000" flipH="1">
                  <a:off x="7540947" y="3457927"/>
                  <a:ext cx="116750" cy="116750"/>
                </a:xfrm>
                <a:prstGeom prst="rtTriangle">
                  <a:avLst/>
                </a:prstGeom>
                <a:solidFill>
                  <a:srgbClr val="4040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p:nvSpPr>
              <p:spPr>
                <a:xfrm>
                  <a:off x="4531435" y="2940216"/>
                  <a:ext cx="3129129" cy="5177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41" name="TextBox 140"/>
            <p:cNvSpPr txBox="1"/>
            <p:nvPr/>
          </p:nvSpPr>
          <p:spPr>
            <a:xfrm>
              <a:off x="5894120" y="2432418"/>
              <a:ext cx="492444" cy="338554"/>
            </a:xfrm>
            <a:prstGeom prst="rect">
              <a:avLst/>
            </a:prstGeom>
            <a:noFill/>
          </p:spPr>
          <p:txBody>
            <a:bodyPr wrap="none" rtlCol="0">
              <a:spAutoFit/>
            </a:bodyPr>
            <a:lstStyle/>
            <a:p>
              <a:pPr algn="ctr"/>
              <a:r>
                <a:rPr lang="en-US" sz="1600" b="1" dirty="0" smtClean="0">
                  <a:solidFill>
                    <a:schemeClr val="bg1"/>
                  </a:solidFill>
                  <a:latin typeface="Clear Sans" panose="020B0503030202020304" pitchFamily="34" charset="0"/>
                  <a:cs typeface="Clear Sans" panose="020B0503030202020304" pitchFamily="34" charset="0"/>
                </a:rPr>
                <a:t>NO</a:t>
              </a:r>
              <a:endParaRPr lang="id-ID" sz="1600" b="1" dirty="0">
                <a:solidFill>
                  <a:schemeClr val="bg1"/>
                </a:solidFill>
                <a:latin typeface="Clear Sans" panose="020B0503030202020304" pitchFamily="34" charset="0"/>
                <a:cs typeface="Clear Sans" panose="020B0503030202020304" pitchFamily="34" charset="0"/>
              </a:endParaRPr>
            </a:p>
          </p:txBody>
        </p:sp>
      </p:grpSp>
      <p:sp>
        <p:nvSpPr>
          <p:cNvPr id="125" name="TextBox 124"/>
          <p:cNvSpPr txBox="1"/>
          <p:nvPr/>
        </p:nvSpPr>
        <p:spPr>
          <a:xfrm>
            <a:off x="3968898" y="4001725"/>
            <a:ext cx="1109599" cy="338554"/>
          </a:xfrm>
          <a:prstGeom prst="rect">
            <a:avLst/>
          </a:prstGeom>
          <a:noFill/>
        </p:spPr>
        <p:txBody>
          <a:bodyPr wrap="none" rtlCol="0">
            <a:spAutoFit/>
          </a:bodyPr>
          <a:lstStyle/>
          <a:p>
            <a:pPr algn="ctr"/>
            <a:r>
              <a:rPr lang="en-GB" sz="1600" b="1" dirty="0" smtClean="0">
                <a:solidFill>
                  <a:schemeClr val="bg1"/>
                </a:solidFill>
                <a:latin typeface="Clear Sans" panose="020B0503030202020304" pitchFamily="34" charset="0"/>
                <a:cs typeface="Clear Sans" panose="020B0503030202020304" pitchFamily="34" charset="0"/>
              </a:rPr>
              <a:t>70% Male</a:t>
            </a:r>
            <a:endParaRPr lang="id-ID" sz="1600" b="1" dirty="0">
              <a:solidFill>
                <a:schemeClr val="bg1"/>
              </a:solidFill>
              <a:latin typeface="Clear Sans" panose="020B0503030202020304" pitchFamily="34" charset="0"/>
              <a:cs typeface="Clear Sans" panose="020B0503030202020304" pitchFamily="34" charset="0"/>
            </a:endParaRPr>
          </a:p>
        </p:txBody>
      </p:sp>
      <p:sp>
        <p:nvSpPr>
          <p:cNvPr id="126" name="TextBox 125"/>
          <p:cNvSpPr txBox="1"/>
          <p:nvPr/>
        </p:nvSpPr>
        <p:spPr>
          <a:xfrm>
            <a:off x="3843865" y="4355952"/>
            <a:ext cx="1359668" cy="338554"/>
          </a:xfrm>
          <a:prstGeom prst="rect">
            <a:avLst/>
          </a:prstGeom>
          <a:noFill/>
        </p:spPr>
        <p:txBody>
          <a:bodyPr wrap="none" rtlCol="0">
            <a:spAutoFit/>
          </a:bodyPr>
          <a:lstStyle/>
          <a:p>
            <a:pPr algn="ctr"/>
            <a:r>
              <a:rPr lang="en-GB" sz="1600" b="1" dirty="0" smtClean="0">
                <a:solidFill>
                  <a:schemeClr val="bg1"/>
                </a:solidFill>
                <a:latin typeface="Clear Sans" panose="020B0503030202020304" pitchFamily="34" charset="0"/>
                <a:cs typeface="Clear Sans" panose="020B0503030202020304" pitchFamily="34" charset="0"/>
              </a:rPr>
              <a:t>66% Female</a:t>
            </a:r>
            <a:endParaRPr lang="id-ID" sz="1600" b="1" dirty="0">
              <a:solidFill>
                <a:schemeClr val="bg1"/>
              </a:solidFill>
              <a:latin typeface="Clear Sans" panose="020B0503030202020304" pitchFamily="34" charset="0"/>
              <a:cs typeface="Clear Sans" panose="020B0503030202020304" pitchFamily="34" charset="0"/>
            </a:endParaRPr>
          </a:p>
        </p:txBody>
      </p:sp>
      <p:sp>
        <p:nvSpPr>
          <p:cNvPr id="129" name="TextBox 128"/>
          <p:cNvSpPr txBox="1"/>
          <p:nvPr/>
        </p:nvSpPr>
        <p:spPr>
          <a:xfrm>
            <a:off x="7358770" y="4030557"/>
            <a:ext cx="1109599" cy="338554"/>
          </a:xfrm>
          <a:prstGeom prst="rect">
            <a:avLst/>
          </a:prstGeom>
          <a:noFill/>
        </p:spPr>
        <p:txBody>
          <a:bodyPr wrap="none" rtlCol="0">
            <a:spAutoFit/>
          </a:bodyPr>
          <a:lstStyle/>
          <a:p>
            <a:pPr algn="ctr"/>
            <a:r>
              <a:rPr lang="en-GB" sz="1600" b="1" dirty="0" smtClean="0">
                <a:solidFill>
                  <a:schemeClr val="bg1"/>
                </a:solidFill>
                <a:latin typeface="Clear Sans" panose="020B0503030202020304" pitchFamily="34" charset="0"/>
                <a:cs typeface="Clear Sans" panose="020B0503030202020304" pitchFamily="34" charset="0"/>
              </a:rPr>
              <a:t>30% Male</a:t>
            </a:r>
            <a:endParaRPr lang="id-ID" sz="1600" b="1" dirty="0">
              <a:solidFill>
                <a:schemeClr val="bg1"/>
              </a:solidFill>
              <a:latin typeface="Clear Sans" panose="020B0503030202020304" pitchFamily="34" charset="0"/>
              <a:cs typeface="Clear Sans" panose="020B0503030202020304" pitchFamily="34" charset="0"/>
            </a:endParaRPr>
          </a:p>
        </p:txBody>
      </p:sp>
      <p:sp>
        <p:nvSpPr>
          <p:cNvPr id="130" name="TextBox 129"/>
          <p:cNvSpPr txBox="1"/>
          <p:nvPr/>
        </p:nvSpPr>
        <p:spPr>
          <a:xfrm>
            <a:off x="7233737" y="4384784"/>
            <a:ext cx="1359668" cy="338554"/>
          </a:xfrm>
          <a:prstGeom prst="rect">
            <a:avLst/>
          </a:prstGeom>
          <a:noFill/>
        </p:spPr>
        <p:txBody>
          <a:bodyPr wrap="none" rtlCol="0">
            <a:spAutoFit/>
          </a:bodyPr>
          <a:lstStyle/>
          <a:p>
            <a:pPr algn="ctr"/>
            <a:r>
              <a:rPr lang="en-GB" sz="1600" b="1" dirty="0" smtClean="0">
                <a:solidFill>
                  <a:schemeClr val="bg1"/>
                </a:solidFill>
                <a:latin typeface="Clear Sans" panose="020B0503030202020304" pitchFamily="34" charset="0"/>
                <a:cs typeface="Clear Sans" panose="020B0503030202020304" pitchFamily="34" charset="0"/>
              </a:rPr>
              <a:t>34% Female</a:t>
            </a:r>
            <a:endParaRPr lang="id-ID" sz="1600" b="1" dirty="0">
              <a:solidFill>
                <a:schemeClr val="bg1"/>
              </a:solidFill>
              <a:latin typeface="Clear Sans" panose="020B0503030202020304" pitchFamily="34" charset="0"/>
              <a:cs typeface="Clear Sans" panose="020B0503030202020304" pitchFamily="34" charset="0"/>
            </a:endParaRPr>
          </a:p>
        </p:txBody>
      </p:sp>
    </p:spTree>
    <p:extLst>
      <p:ext uri="{BB962C8B-B14F-4D97-AF65-F5344CB8AC3E}">
        <p14:creationId xmlns:p14="http://schemas.microsoft.com/office/powerpoint/2010/main" val="17151504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strVal val="#ppt_h"/>
                                          </p:val>
                                        </p:tav>
                                        <p:tav tm="100000">
                                          <p:val>
                                            <p:strVal val="#ppt_h"/>
                                          </p:val>
                                        </p:tav>
                                      </p:tavLst>
                                    </p:anim>
                                  </p:childTnLst>
                                </p:cTn>
                              </p:par>
                            </p:childTnLst>
                          </p:cTn>
                        </p:par>
                        <p:par>
                          <p:cTn id="15" fill="hold">
                            <p:stCondLst>
                              <p:cond delay="1500"/>
                            </p:stCondLst>
                            <p:childTnLst>
                              <p:par>
                                <p:cTn id="16" presetID="17" presetClass="entr" presetSubtype="1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9">
                                            <p:txEl>
                                              <p:pRg st="0" end="0"/>
                                            </p:txEl>
                                          </p:spTgt>
                                        </p:tgtEl>
                                        <p:attrNameLst>
                                          <p:attrName>style.visibility</p:attrName>
                                        </p:attrNameLst>
                                      </p:cBhvr>
                                      <p:to>
                                        <p:strVal val="visible"/>
                                      </p:to>
                                    </p:set>
                                    <p:animEffect transition="in" filter="fade">
                                      <p:cBhvr>
                                        <p:cTn id="24" dur="2000"/>
                                        <p:tgtEl>
                                          <p:spTgt spid="129">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0">
                                            <p:txEl>
                                              <p:pRg st="0" end="0"/>
                                            </p:txEl>
                                          </p:spTgt>
                                        </p:tgtEl>
                                        <p:attrNameLst>
                                          <p:attrName>style.visibility</p:attrName>
                                        </p:attrNameLst>
                                      </p:cBhvr>
                                      <p:to>
                                        <p:strVal val="visible"/>
                                      </p:to>
                                    </p:set>
                                    <p:animEffect transition="in" filter="fade">
                                      <p:cBhvr>
                                        <p:cTn id="27" dur="2000"/>
                                        <p:tgtEl>
                                          <p:spTgt spid="13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5">
                                            <p:txEl>
                                              <p:pRg st="0" end="0"/>
                                            </p:txEl>
                                          </p:spTgt>
                                        </p:tgtEl>
                                        <p:attrNameLst>
                                          <p:attrName>style.visibility</p:attrName>
                                        </p:attrNameLst>
                                      </p:cBhvr>
                                      <p:to>
                                        <p:strVal val="visible"/>
                                      </p:to>
                                    </p:set>
                                    <p:animEffect transition="in" filter="fade">
                                      <p:cBhvr>
                                        <p:cTn id="30" dur="2000"/>
                                        <p:tgtEl>
                                          <p:spTgt spid="125">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6">
                                            <p:txEl>
                                              <p:pRg st="0" end="0"/>
                                            </p:txEl>
                                          </p:spTgt>
                                        </p:tgtEl>
                                        <p:attrNameLst>
                                          <p:attrName>style.visibility</p:attrName>
                                        </p:attrNameLst>
                                      </p:cBhvr>
                                      <p:to>
                                        <p:strVal val="visible"/>
                                      </p:to>
                                    </p:set>
                                    <p:animEffect transition="in" filter="fade">
                                      <p:cBhvr>
                                        <p:cTn id="33" dur="2000"/>
                                        <p:tgtEl>
                                          <p:spTgt spid="1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125" grpId="0" build="allAtOnce"/>
      <p:bldP spid="126" grpId="0" build="allAtOnce"/>
      <p:bldP spid="129" grpId="0" build="allAtOnce"/>
      <p:bldP spid="130"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Imran </a:t>
            </a:r>
            <a:r>
              <a:rPr lang="en-GB" sz="4000" b="1" dirty="0" smtClean="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rPr>
              <a:t>Malik</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23</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Impact on Behaviour</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24</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TextBox 88"/>
          <p:cNvSpPr txBox="1"/>
          <p:nvPr/>
        </p:nvSpPr>
        <p:spPr>
          <a:xfrm>
            <a:off x="224500" y="193148"/>
            <a:ext cx="11665259" cy="6675161"/>
          </a:xfrm>
          <a:prstGeom prst="rect">
            <a:avLst/>
          </a:prstGeom>
          <a:noFill/>
        </p:spPr>
        <p:txBody>
          <a:bodyPr wrap="square" rtlCol="0">
            <a:spAutoFit/>
          </a:bodyPr>
          <a:lstStyle/>
          <a:p>
            <a:pPr marL="342900" marR="0" lvl="0" indent="-342900">
              <a:spcBef>
                <a:spcPts val="0"/>
              </a:spcBef>
              <a:spcAft>
                <a:spcPts val="800"/>
              </a:spcAft>
              <a:buFont typeface="Wingdings" panose="05000000000000000000" pitchFamily="2" charset="2"/>
              <a:buChar char=""/>
            </a:pPr>
            <a:r>
              <a:rPr lang="en-US" b="1" i="1" dirty="0" smtClean="0">
                <a:latin typeface="Times New Roman" panose="02020603050405020304" pitchFamily="18" charset="0"/>
                <a:ea typeface="Calibri" panose="020F0502020204030204" pitchFamily="34" charset="0"/>
                <a:cs typeface="Times New Roman" panose="02020603050405020304" pitchFamily="18" charset="0"/>
              </a:rPr>
              <a:t>Isolation</a:t>
            </a:r>
            <a:endParaRPr lang="en-US" i="1"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marR="0">
              <a:spcBef>
                <a:spcPts val="0"/>
              </a:spcBef>
              <a:spcAft>
                <a:spcPts val="800"/>
              </a:spcAft>
            </a:pPr>
            <a:r>
              <a:rPr lang="en-US" i="1" dirty="0" smtClean="0">
                <a:latin typeface="Times New Roman" panose="02020603050405020304" pitchFamily="18" charset="0"/>
                <a:ea typeface="Calibri" panose="020F0502020204030204" pitchFamily="34" charset="0"/>
                <a:cs typeface="Times New Roman" panose="02020603050405020304" pitchFamily="18" charset="0"/>
              </a:rPr>
              <a:t>Many of the residents we interviewed were prone to isolation. Meaning they didn’t want anyone to find out about them.</a:t>
            </a:r>
          </a:p>
          <a:p>
            <a:pPr marL="342900" marR="0" lvl="0" indent="-342900">
              <a:spcBef>
                <a:spcPts val="0"/>
              </a:spcBef>
              <a:spcAft>
                <a:spcPts val="800"/>
              </a:spcAft>
              <a:buFont typeface="Wingdings" panose="05000000000000000000" pitchFamily="2" charset="2"/>
              <a:buChar char=""/>
            </a:pPr>
            <a:r>
              <a:rPr lang="en-US" b="1" i="1" dirty="0" smtClean="0">
                <a:latin typeface="Times New Roman" panose="02020603050405020304" pitchFamily="18" charset="0"/>
                <a:ea typeface="Calibri" panose="020F0502020204030204" pitchFamily="34" charset="0"/>
                <a:cs typeface="Times New Roman" panose="02020603050405020304" pitchFamily="18" charset="0"/>
              </a:rPr>
              <a:t>Lethargy</a:t>
            </a:r>
            <a:endParaRPr lang="en-US" i="1"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marR="0">
              <a:spcBef>
                <a:spcPts val="0"/>
              </a:spcBef>
              <a:spcAft>
                <a:spcPts val="800"/>
              </a:spcAft>
            </a:pPr>
            <a:r>
              <a:rPr lang="en-US" i="1" dirty="0" smtClean="0">
                <a:latin typeface="Times New Roman" panose="02020603050405020304" pitchFamily="18" charset="0"/>
                <a:ea typeface="Calibri" panose="020F0502020204030204" pitchFamily="34" charset="0"/>
                <a:cs typeface="Times New Roman" panose="02020603050405020304" pitchFamily="18" charset="0"/>
              </a:rPr>
              <a:t>The residents showed many signs of lethargy. They spoke slowly as if they had a burden on their shoulders. Some of the samples didn’t even left their rooms.</a:t>
            </a:r>
          </a:p>
          <a:p>
            <a:pPr marL="342900" marR="0" lvl="0" indent="-342900">
              <a:spcBef>
                <a:spcPts val="0"/>
              </a:spcBef>
              <a:spcAft>
                <a:spcPts val="800"/>
              </a:spcAft>
              <a:buFont typeface="Wingdings" panose="05000000000000000000" pitchFamily="2" charset="2"/>
              <a:buChar char=""/>
            </a:pPr>
            <a:r>
              <a:rPr lang="en-US" b="1" i="1" dirty="0" smtClean="0">
                <a:latin typeface="Times New Roman" panose="02020603050405020304" pitchFamily="18" charset="0"/>
                <a:ea typeface="Calibri" panose="020F0502020204030204" pitchFamily="34" charset="0"/>
                <a:cs typeface="Times New Roman" panose="02020603050405020304" pitchFamily="18" charset="0"/>
              </a:rPr>
              <a:t>Pessimism</a:t>
            </a:r>
            <a:endParaRPr lang="en-US" i="1"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marR="0">
              <a:spcBef>
                <a:spcPts val="0"/>
              </a:spcBef>
              <a:spcAft>
                <a:spcPts val="800"/>
              </a:spcAft>
            </a:pPr>
            <a:r>
              <a:rPr lang="en-US" i="1" dirty="0" smtClean="0">
                <a:latin typeface="Times New Roman" panose="02020603050405020304" pitchFamily="18" charset="0"/>
                <a:ea typeface="Calibri" panose="020F0502020204030204" pitchFamily="34" charset="0"/>
                <a:cs typeface="Times New Roman" panose="02020603050405020304" pitchFamily="18" charset="0"/>
              </a:rPr>
              <a:t>Their words indicated high degree of pessimism. They had negative feelings about the things around them.</a:t>
            </a:r>
          </a:p>
          <a:p>
            <a:pPr marL="342900" marR="0" lvl="0" indent="-342900">
              <a:spcBef>
                <a:spcPts val="0"/>
              </a:spcBef>
              <a:spcAft>
                <a:spcPts val="800"/>
              </a:spcAft>
              <a:buFont typeface="Wingdings" panose="05000000000000000000" pitchFamily="2" charset="2"/>
              <a:buChar char=""/>
            </a:pPr>
            <a:r>
              <a:rPr lang="en-US" b="1" i="1" dirty="0" smtClean="0">
                <a:latin typeface="Times New Roman" panose="02020603050405020304" pitchFamily="18" charset="0"/>
                <a:ea typeface="Times New Roman" panose="02020603050405020304" pitchFamily="18" charset="0"/>
                <a:cs typeface="Times New Roman" panose="02020603050405020304" pitchFamily="18" charset="0"/>
              </a:rPr>
              <a:t>Worthlessness</a:t>
            </a:r>
            <a:endParaRPr lang="en-US" i="1"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marR="0">
              <a:spcBef>
                <a:spcPts val="0"/>
              </a:spcBef>
              <a:spcAft>
                <a:spcPts val="800"/>
              </a:spcAft>
            </a:pPr>
            <a:r>
              <a:rPr lang="en-US" i="1" dirty="0" smtClean="0">
                <a:latin typeface="Times New Roman" panose="02020603050405020304" pitchFamily="18" charset="0"/>
                <a:ea typeface="Times New Roman" panose="02020603050405020304" pitchFamily="18" charset="0"/>
                <a:cs typeface="Times New Roman" panose="02020603050405020304" pitchFamily="18" charset="0"/>
              </a:rPr>
              <a:t>Their words and behavior indicated they felt as if there was no need of them in the world now and there mere existence was a burden to the society.</a:t>
            </a:r>
            <a:endParaRPr lang="en-US" i="1"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pPr>
            <a:r>
              <a:rPr lang="en-US" b="1" i="1" dirty="0" smtClean="0">
                <a:latin typeface="Times New Roman" panose="02020603050405020304" pitchFamily="18" charset="0"/>
                <a:ea typeface="Times New Roman" panose="02020603050405020304" pitchFamily="18" charset="0"/>
                <a:cs typeface="Times New Roman" panose="02020603050405020304" pitchFamily="18" charset="0"/>
              </a:rPr>
              <a:t>Helplessness</a:t>
            </a:r>
            <a:endParaRPr lang="en-US" i="1"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marR="0">
              <a:spcBef>
                <a:spcPts val="0"/>
              </a:spcBef>
              <a:spcAft>
                <a:spcPts val="800"/>
              </a:spcAft>
            </a:pPr>
            <a:r>
              <a:rPr lang="en-US" i="1" dirty="0" smtClean="0">
                <a:latin typeface="Times New Roman" panose="02020603050405020304" pitchFamily="18" charset="0"/>
                <a:ea typeface="Times New Roman" panose="02020603050405020304" pitchFamily="18" charset="0"/>
                <a:cs typeface="Times New Roman" panose="02020603050405020304" pitchFamily="18" charset="0"/>
              </a:rPr>
              <a:t>Most of the residents didn’t have anyone to take care (Children) of them which is why they moved to an Old Age Home. This feeling was still inside their hearts.</a:t>
            </a:r>
            <a:endParaRPr lang="en-US" i="1"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Wingdings" panose="05000000000000000000" pitchFamily="2" charset="2"/>
              <a:buChar char=""/>
            </a:pPr>
            <a:r>
              <a:rPr lang="en-US" b="1" i="1" dirty="0" smtClean="0">
                <a:latin typeface="Times New Roman" panose="02020603050405020304" pitchFamily="18" charset="0"/>
                <a:ea typeface="Times New Roman" panose="02020603050405020304" pitchFamily="18" charset="0"/>
                <a:cs typeface="Times New Roman" panose="02020603050405020304" pitchFamily="18" charset="0"/>
              </a:rPr>
              <a:t>Low self-esteem</a:t>
            </a:r>
            <a:endParaRPr lang="en-US" i="1"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marR="0">
              <a:spcBef>
                <a:spcPts val="0"/>
              </a:spcBef>
              <a:spcAft>
                <a:spcPts val="800"/>
              </a:spcAft>
            </a:pPr>
            <a:r>
              <a:rPr lang="en-US" i="1" dirty="0" smtClean="0">
                <a:latin typeface="Times New Roman" panose="02020603050405020304" pitchFamily="18" charset="0"/>
                <a:ea typeface="Times New Roman" panose="02020603050405020304" pitchFamily="18" charset="0"/>
                <a:cs typeface="Times New Roman" panose="02020603050405020304" pitchFamily="18" charset="0"/>
              </a:rPr>
              <a:t>Worthlessness and Helplessness also fueled their low self-esteem. Therefore they had socially withdrawn themselves.</a:t>
            </a:r>
            <a:endParaRPr lang="en-US" i="1"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Wingdings" panose="05000000000000000000" pitchFamily="2" charset="2"/>
              <a:buChar char=""/>
            </a:pPr>
            <a:r>
              <a:rPr lang="en-US" b="1" i="1" dirty="0" smtClean="0">
                <a:latin typeface="Times New Roman" panose="02020603050405020304" pitchFamily="18" charset="0"/>
                <a:ea typeface="Times New Roman" panose="02020603050405020304" pitchFamily="18" charset="0"/>
                <a:cs typeface="Times New Roman" panose="02020603050405020304" pitchFamily="18" charset="0"/>
              </a:rPr>
              <a:t>Preoccupation with death, dying, suicide</a:t>
            </a:r>
            <a:endParaRPr lang="en-US" i="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US" i="1" dirty="0" smtClean="0">
                <a:latin typeface="Times New Roman" panose="02020603050405020304" pitchFamily="18" charset="0"/>
                <a:ea typeface="Times New Roman" panose="02020603050405020304" pitchFamily="18" charset="0"/>
                <a:cs typeface="Times New Roman" panose="02020603050405020304" pitchFamily="18" charset="0"/>
              </a:rPr>
              <a:t>Although we are Muslims and suicide is HARAM for us. But if a person is under depression he/she cannot stop the feelings and thoughts about death.</a:t>
            </a:r>
            <a:endParaRPr lang="en-US" i="1" dirty="0" smtClean="0">
              <a:latin typeface="Times New Roman" panose="02020603050405020304" pitchFamily="18" charset="0"/>
              <a:cs typeface="Times New Roman" panose="02020603050405020304" pitchFamily="18" charset="0"/>
            </a:endParaRPr>
          </a:p>
          <a:p>
            <a:pPr marL="342900" lvl="0" indent="-342900">
              <a:lnSpc>
                <a:spcPct val="150000"/>
              </a:lnSpc>
              <a:buFont typeface="Wingdings" panose="05000000000000000000" pitchFamily="2" charset="2"/>
              <a:buChar char="Ø"/>
            </a:pPr>
            <a:endParaRPr lang="en-GB"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377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Saad </a:t>
            </a:r>
            <a:r>
              <a:rPr lang="en-GB" sz="4000" b="1" dirty="0" smtClean="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rPr>
              <a:t>Akbar</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26</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Conclusion</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27</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p:cNvSpPr txBox="1"/>
          <p:nvPr/>
        </p:nvSpPr>
        <p:spPr>
          <a:xfrm>
            <a:off x="291446" y="444692"/>
            <a:ext cx="11665259" cy="6894195"/>
          </a:xfrm>
          <a:prstGeom prst="rect">
            <a:avLst/>
          </a:prstGeom>
          <a:noFill/>
        </p:spPr>
        <p:txBody>
          <a:bodyPr wrap="square" rtlCol="0">
            <a:spAutoFit/>
          </a:bodyPr>
          <a:lstStyle/>
          <a:p>
            <a:pPr marL="457200" indent="-457200">
              <a:buFont typeface="Wingdings" panose="05000000000000000000" pitchFamily="2" charset="2"/>
              <a:buChar char="Ø"/>
            </a:pPr>
            <a:r>
              <a:rPr lang="en-US" sz="2800" i="1" dirty="0" smtClean="0">
                <a:latin typeface="Times New Roman" panose="02020603050405020304" pitchFamily="18" charset="0"/>
                <a:cs typeface="Times New Roman" panose="02020603050405020304" pitchFamily="18" charset="0"/>
              </a:rPr>
              <a:t>We have failed terribly as a nation. Having so many Old age homes in just one city and all have a lot of old people waiting to be admitted. </a:t>
            </a:r>
          </a:p>
          <a:p>
            <a:pPr marL="457200" indent="-457200">
              <a:buFont typeface="Wingdings" panose="05000000000000000000" pitchFamily="2" charset="2"/>
              <a:buChar char="Ø"/>
            </a:pPr>
            <a:r>
              <a:rPr lang="en-US" sz="2800" i="1" dirty="0" smtClean="0">
                <a:latin typeface="Times New Roman" panose="02020603050405020304" pitchFamily="18" charset="0"/>
                <a:cs typeface="Times New Roman" panose="02020603050405020304" pitchFamily="18" charset="0"/>
              </a:rPr>
              <a:t> 74% agreeing to the fact that they are depressed and 26% are definitely hiding their tears inside because they seemed no less depressed.</a:t>
            </a:r>
          </a:p>
          <a:p>
            <a:pPr marL="457200" indent="-457200">
              <a:buFont typeface="Wingdings" panose="05000000000000000000" pitchFamily="2" charset="2"/>
              <a:buChar char="Ø"/>
            </a:pPr>
            <a:r>
              <a:rPr lang="en-US" sz="2800" i="1" dirty="0" smtClean="0">
                <a:latin typeface="Times New Roman" panose="02020603050405020304" pitchFamily="18" charset="0"/>
                <a:cs typeface="Times New Roman" panose="02020603050405020304" pitchFamily="18" charset="0"/>
              </a:rPr>
              <a:t>Someone quoted this old age home to be his “Jannat”, imagine how is life must have been before coming here.</a:t>
            </a:r>
          </a:p>
          <a:p>
            <a:pPr marL="457200" indent="-457200">
              <a:buFont typeface="Wingdings" panose="05000000000000000000" pitchFamily="2" charset="2"/>
              <a:buChar char="Ø"/>
            </a:pPr>
            <a:r>
              <a:rPr lang="en-US" sz="2800" i="1" dirty="0" smtClean="0">
                <a:latin typeface="Times New Roman" panose="02020603050405020304" pitchFamily="18" charset="0"/>
                <a:cs typeface="Times New Roman" panose="02020603050405020304" pitchFamily="18" charset="0"/>
              </a:rPr>
              <a:t>Despite good facilities in the old age homes, people there are not happy enough.</a:t>
            </a:r>
          </a:p>
          <a:p>
            <a:pPr marL="342900" indent="-342900">
              <a:buFont typeface="Wingdings" panose="05000000000000000000" pitchFamily="2" charset="2"/>
              <a:buChar char="Ø"/>
            </a:pPr>
            <a:r>
              <a:rPr lang="en-US" sz="2800" i="1" dirty="0" smtClean="0">
                <a:latin typeface="Times New Roman" panose="02020603050405020304" pitchFamily="18" charset="0"/>
                <a:cs typeface="Times New Roman" panose="02020603050405020304" pitchFamily="18" charset="0"/>
              </a:rPr>
              <a:t>Hopeful people had more depression than hopeless people. Hopeless ones had given up and accepted old age home to be their home.</a:t>
            </a:r>
          </a:p>
          <a:p>
            <a:pPr marL="457200" indent="-457200">
              <a:buFont typeface="Wingdings" panose="05000000000000000000" pitchFamily="2" charset="2"/>
              <a:buChar char="Ø"/>
            </a:pPr>
            <a:r>
              <a:rPr lang="en-US" sz="2800" i="1" dirty="0" smtClean="0">
                <a:latin typeface="Times New Roman" panose="02020603050405020304" pitchFamily="18" charset="0"/>
                <a:cs typeface="Times New Roman" panose="02020603050405020304" pitchFamily="18" charset="0"/>
              </a:rPr>
              <a:t>These people had mostly no interests in any festivals like Eid.</a:t>
            </a:r>
          </a:p>
          <a:p>
            <a:pPr marL="457200" indent="-457200">
              <a:buFont typeface="Wingdings" panose="05000000000000000000" pitchFamily="2" charset="2"/>
              <a:buChar char="Ø"/>
            </a:pPr>
            <a:r>
              <a:rPr lang="en-US" sz="2800" i="1" dirty="0" smtClean="0">
                <a:latin typeface="Times New Roman" panose="02020603050405020304" pitchFamily="18" charset="0"/>
                <a:cs typeface="Times New Roman" panose="02020603050405020304" pitchFamily="18" charset="0"/>
              </a:rPr>
              <a:t>The only complain they had regarding visitors was that visitors remind them of their past over and over. They find this selfish and want the visitors to stop doing research or at least stop forcing their questions.</a:t>
            </a:r>
          </a:p>
          <a:p>
            <a:pPr marL="457200" indent="-457200"/>
            <a:endParaRPr lang="en-US" sz="2000" i="1" dirty="0" smtClean="0">
              <a:latin typeface="Times New Roman" panose="02020603050405020304" pitchFamily="18" charset="0"/>
              <a:cs typeface="Times New Roman" panose="02020603050405020304" pitchFamily="18" charset="0"/>
            </a:endParaRPr>
          </a:p>
          <a:p>
            <a:pPr marL="342900" lvl="0" indent="-342900">
              <a:lnSpc>
                <a:spcPct val="150000"/>
              </a:lnSpc>
              <a:buFont typeface="Wingdings" panose="05000000000000000000" pitchFamily="2" charset="2"/>
              <a:buChar char="Ø"/>
            </a:pPr>
            <a:endParaRPr lang="en-GB"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377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rPr>
              <a:t>Abdul</a:t>
            </a: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 </a:t>
            </a: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Majid</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29</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utoShape 9"/>
          <p:cNvSpPr>
            <a:spLocks/>
          </p:cNvSpPr>
          <p:nvPr/>
        </p:nvSpPr>
        <p:spPr bwMode="auto">
          <a:xfrm>
            <a:off x="7151947" y="1723537"/>
            <a:ext cx="1921673" cy="2216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tx1">
              <a:lumMod val="75000"/>
              <a:lumOff val="25000"/>
            </a:schemeClr>
          </a:solidFill>
          <a:ln w="9525" cap="flat" cmpd="sng">
            <a:no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smtClean="0">
              <a:ln>
                <a:noFill/>
              </a:ln>
              <a:solidFill>
                <a:srgbClr val="FFFFFF"/>
              </a:solidFill>
              <a:uLnTx/>
              <a:uFillTx/>
              <a:latin typeface="Gill Sans" charset="0"/>
              <a:sym typeface="Gill Sans" charset="0"/>
            </a:endParaRPr>
          </a:p>
        </p:txBody>
      </p:sp>
      <p:sp>
        <p:nvSpPr>
          <p:cNvPr id="44" name="AutoShape 9"/>
          <p:cNvSpPr>
            <a:spLocks/>
          </p:cNvSpPr>
          <p:nvPr/>
        </p:nvSpPr>
        <p:spPr bwMode="auto">
          <a:xfrm>
            <a:off x="3114218" y="1730491"/>
            <a:ext cx="1921673" cy="2216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tx1">
              <a:lumMod val="75000"/>
              <a:lumOff val="25000"/>
            </a:schemeClr>
          </a:solidFill>
          <a:ln w="9525" cap="flat" cmpd="sng">
            <a:no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smtClean="0">
              <a:ln>
                <a:noFill/>
              </a:ln>
              <a:solidFill>
                <a:srgbClr val="FFFFFF"/>
              </a:solidFill>
              <a:uLnTx/>
              <a:uFillTx/>
              <a:latin typeface="Gill Sans" charset="0"/>
              <a:sym typeface="Gill Sans" charset="0"/>
            </a:endParaRPr>
          </a:p>
        </p:txBody>
      </p:sp>
      <p:sp>
        <p:nvSpPr>
          <p:cNvPr id="21" name="AutoShape 9"/>
          <p:cNvSpPr>
            <a:spLocks/>
          </p:cNvSpPr>
          <p:nvPr/>
        </p:nvSpPr>
        <p:spPr bwMode="auto">
          <a:xfrm>
            <a:off x="4145341" y="3475863"/>
            <a:ext cx="1921673" cy="2216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tx1">
              <a:lumMod val="75000"/>
              <a:lumOff val="25000"/>
            </a:schemeClr>
          </a:solidFill>
          <a:ln w="9525" cap="flat" cmpd="sng">
            <a:no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smtClean="0">
              <a:ln>
                <a:noFill/>
              </a:ln>
              <a:solidFill>
                <a:srgbClr val="FFFFFF"/>
              </a:solidFill>
              <a:uLnTx/>
              <a:uFillTx/>
              <a:latin typeface="Gill Sans" charset="0"/>
              <a:sym typeface="Gill Sans" charset="0"/>
            </a:endParaRPr>
          </a:p>
        </p:txBody>
      </p:sp>
      <p:sp>
        <p:nvSpPr>
          <p:cNvPr id="22" name="AutoShape 9"/>
          <p:cNvSpPr>
            <a:spLocks/>
          </p:cNvSpPr>
          <p:nvPr/>
        </p:nvSpPr>
        <p:spPr bwMode="auto">
          <a:xfrm>
            <a:off x="8123213" y="3475862"/>
            <a:ext cx="1921673" cy="2216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tx1">
              <a:lumMod val="75000"/>
              <a:lumOff val="25000"/>
            </a:schemeClr>
          </a:solidFill>
          <a:ln w="9525" cap="flat" cmpd="sng">
            <a:no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smtClean="0">
              <a:ln>
                <a:noFill/>
              </a:ln>
              <a:solidFill>
                <a:srgbClr val="FFFFFF"/>
              </a:solidFill>
              <a:uLnTx/>
              <a:uFillTx/>
              <a:latin typeface="Gill Sans" charset="0"/>
              <a:sym typeface="Gill Sans" charset="0"/>
            </a:endParaRPr>
          </a:p>
        </p:txBody>
      </p:sp>
      <p:sp>
        <p:nvSpPr>
          <p:cNvPr id="45" name="Title 1"/>
          <p:cNvSpPr txBox="1">
            <a:spLocks/>
          </p:cNvSpPr>
          <p:nvPr/>
        </p:nvSpPr>
        <p:spPr>
          <a:xfrm>
            <a:off x="1519519" y="42614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tx1">
                    <a:lumMod val="75000"/>
                    <a:lumOff val="25000"/>
                  </a:schemeClr>
                </a:solidFill>
                <a:latin typeface="Broadway" panose="04040905080B02020502" pitchFamily="82" charset="0"/>
                <a:ea typeface="Fira Sans Heavy Italic" panose="00000A00000000000000" pitchFamily="50" charset="0"/>
                <a:cs typeface="Clear Sans Light" panose="020B0303030202020304" pitchFamily="34" charset="0"/>
              </a:rPr>
              <a:t>Group Members</a:t>
            </a:r>
            <a:endParaRPr lang="en-GB" sz="4000" b="1" dirty="0">
              <a:solidFill>
                <a:schemeClr val="tx1">
                  <a:lumMod val="75000"/>
                  <a:lumOff val="25000"/>
                </a:schemeClr>
              </a:solidFill>
              <a:latin typeface="Broadway" panose="04040905080B02020502" pitchFamily="82" charset="0"/>
              <a:ea typeface="Fira Sans Heavy Italic" panose="00000A00000000000000" pitchFamily="50" charset="0"/>
              <a:cs typeface="Clear Sans Light" panose="020B0303030202020304" pitchFamily="34" charset="0"/>
            </a:endParaRPr>
          </a:p>
        </p:txBody>
      </p:sp>
      <p:sp>
        <p:nvSpPr>
          <p:cNvPr id="24" name="AutoShape 9"/>
          <p:cNvSpPr>
            <a:spLocks/>
          </p:cNvSpPr>
          <p:nvPr/>
        </p:nvSpPr>
        <p:spPr bwMode="auto">
          <a:xfrm>
            <a:off x="2156122" y="3475863"/>
            <a:ext cx="1921673" cy="2216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F2C232"/>
          </a:solidFill>
          <a:ln w="25400" cap="flat" cmpd="sng">
            <a:solidFill>
              <a:srgbClr val="000000">
                <a:alpha val="0"/>
              </a:srgb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smtClean="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28" name="AutoShape 9"/>
          <p:cNvSpPr>
            <a:spLocks/>
          </p:cNvSpPr>
          <p:nvPr/>
        </p:nvSpPr>
        <p:spPr bwMode="auto">
          <a:xfrm>
            <a:off x="6134560" y="3475863"/>
            <a:ext cx="1921673" cy="2216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45C1A4"/>
          </a:solidFill>
          <a:ln w="25400" cap="flat" cmpd="sng">
            <a:solidFill>
              <a:srgbClr val="000000">
                <a:alpha val="0"/>
              </a:srgb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smtClean="0">
              <a:ln>
                <a:noFill/>
              </a:ln>
              <a:solidFill>
                <a:schemeClr val="bg1"/>
              </a:solidFill>
              <a:effectLst>
                <a:outerShdw blurRad="38100" dist="38100" dir="2700000" algn="tl">
                  <a:srgbClr val="000000"/>
                </a:outerShdw>
              </a:effectLst>
              <a:uLnTx/>
              <a:uFillTx/>
              <a:latin typeface="Gill Sans" charset="0"/>
              <a:sym typeface="Gill Sans" charset="0"/>
            </a:endParaRPr>
          </a:p>
        </p:txBody>
      </p:sp>
      <p:grpSp>
        <p:nvGrpSpPr>
          <p:cNvPr id="9" name="Group 3"/>
          <p:cNvGrpSpPr/>
          <p:nvPr/>
        </p:nvGrpSpPr>
        <p:grpSpPr>
          <a:xfrm>
            <a:off x="5126135" y="1731706"/>
            <a:ext cx="1938932" cy="2216769"/>
            <a:chOff x="4631864" y="1739944"/>
            <a:chExt cx="1938932" cy="2216769"/>
          </a:xfrm>
        </p:grpSpPr>
        <p:sp>
          <p:nvSpPr>
            <p:cNvPr id="32" name="AutoShape 9"/>
            <p:cNvSpPr>
              <a:spLocks/>
            </p:cNvSpPr>
            <p:nvPr/>
          </p:nvSpPr>
          <p:spPr bwMode="auto">
            <a:xfrm>
              <a:off x="4631864" y="1739944"/>
              <a:ext cx="1921673" cy="2216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92D01E"/>
            </a:solidFill>
            <a:ln w="25400" cap="flat" cmpd="sng">
              <a:solidFill>
                <a:srgbClr val="000000">
                  <a:alpha val="0"/>
                </a:srgb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marL="0" marR="0" lvl="0" indent="0" algn="ctr" defTabSz="5842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smtClean="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63" name="TextBox 62"/>
            <p:cNvSpPr txBox="1"/>
            <p:nvPr/>
          </p:nvSpPr>
          <p:spPr>
            <a:xfrm>
              <a:off x="4649123" y="2422964"/>
              <a:ext cx="1921673" cy="615553"/>
            </a:xfrm>
            <a:prstGeom prst="rect">
              <a:avLst/>
            </a:prstGeom>
            <a:noFill/>
          </p:spPr>
          <p:txBody>
            <a:bodyPr wrap="square">
              <a:spAutoFit/>
            </a:bodyPr>
            <a:lstStyle/>
            <a:p>
              <a:pPr algn="ctr" fontAlgn="auto">
                <a:spcBef>
                  <a:spcPts val="0"/>
                </a:spcBef>
                <a:spcAft>
                  <a:spcPts val="0"/>
                </a:spcAft>
                <a:defRPr/>
              </a:pPr>
              <a:r>
                <a:rPr lang="en-GB" sz="1200" b="1" dirty="0" smtClean="0">
                  <a:solidFill>
                    <a:schemeClr val="bg1"/>
                  </a:solidFill>
                  <a:latin typeface="Lato Light" panose="020F0302020204030203" pitchFamily="34" charset="0"/>
                  <a:cs typeface="Clear Sans Light" panose="020B0303030202020304" pitchFamily="34" charset="0"/>
                </a:rPr>
                <a:t>Talha</a:t>
              </a:r>
              <a:r>
                <a:rPr lang="en-GB" sz="1200" dirty="0" smtClean="0">
                  <a:solidFill>
                    <a:schemeClr val="bg1"/>
                  </a:solidFill>
                  <a:latin typeface="Lato Light" panose="020F0302020204030203" pitchFamily="34" charset="0"/>
                  <a:cs typeface="Clear Sans Light" panose="020B0303030202020304" pitchFamily="34" charset="0"/>
                </a:rPr>
                <a:t> Shabbir</a:t>
              </a:r>
            </a:p>
            <a:p>
              <a:pPr algn="ctr" fontAlgn="auto">
                <a:spcBef>
                  <a:spcPts val="0"/>
                </a:spcBef>
                <a:spcAft>
                  <a:spcPts val="0"/>
                </a:spcAft>
                <a:defRPr/>
              </a:pPr>
              <a:endParaRPr lang="en-GB" sz="1100" dirty="0" smtClean="0">
                <a:solidFill>
                  <a:schemeClr val="bg1"/>
                </a:solidFill>
                <a:latin typeface="Lato Light" panose="020F0302020204030203" pitchFamily="34" charset="0"/>
                <a:cs typeface="Clear Sans Light" panose="020B0303030202020304" pitchFamily="34" charset="0"/>
              </a:endParaRPr>
            </a:p>
            <a:p>
              <a:pPr algn="ctr" fontAlgn="auto">
                <a:spcBef>
                  <a:spcPts val="0"/>
                </a:spcBef>
                <a:spcAft>
                  <a:spcPts val="0"/>
                </a:spcAft>
                <a:defRPr/>
              </a:pPr>
              <a:r>
                <a:rPr lang="en-GB" sz="1100" dirty="0" smtClean="0">
                  <a:solidFill>
                    <a:schemeClr val="bg1"/>
                  </a:solidFill>
                  <a:latin typeface="Lato Light" panose="020F0302020204030203" pitchFamily="34" charset="0"/>
                  <a:cs typeface="Clear Sans Light" panose="020B0303030202020304" pitchFamily="34" charset="0"/>
                </a:rPr>
                <a:t>(Statistical Analysis)</a:t>
              </a:r>
              <a:endParaRPr lang="en-US" sz="1100" dirty="0" smtClean="0">
                <a:solidFill>
                  <a:schemeClr val="bg1"/>
                </a:solidFill>
                <a:latin typeface="Lato Light" panose="020F0302020204030203" pitchFamily="34" charset="0"/>
                <a:cs typeface="Clear Sans Light" panose="020B0303030202020304" pitchFamily="34" charset="0"/>
              </a:endParaRPr>
            </a:p>
          </p:txBody>
        </p:sp>
      </p:grpSp>
      <p:sp>
        <p:nvSpPr>
          <p:cNvPr id="34" name="TextBox 33"/>
          <p:cNvSpPr txBox="1"/>
          <p:nvPr/>
        </p:nvSpPr>
        <p:spPr>
          <a:xfrm>
            <a:off x="2161976" y="4342659"/>
            <a:ext cx="1921673" cy="615553"/>
          </a:xfrm>
          <a:prstGeom prst="rect">
            <a:avLst/>
          </a:prstGeom>
          <a:noFill/>
        </p:spPr>
        <p:txBody>
          <a:bodyPr wrap="square">
            <a:spAutoFit/>
          </a:bodyPr>
          <a:lstStyle/>
          <a:p>
            <a:pPr algn="ctr" fontAlgn="auto">
              <a:spcBef>
                <a:spcPts val="0"/>
              </a:spcBef>
              <a:spcAft>
                <a:spcPts val="0"/>
              </a:spcAft>
              <a:defRPr/>
            </a:pPr>
            <a:r>
              <a:rPr lang="en-GB" sz="1200" b="1" dirty="0" smtClean="0">
                <a:solidFill>
                  <a:schemeClr val="bg1"/>
                </a:solidFill>
                <a:latin typeface="Lato Light" panose="020F0302020204030203" pitchFamily="34" charset="0"/>
                <a:cs typeface="Clear Sans Light" panose="020B0303030202020304" pitchFamily="34" charset="0"/>
              </a:rPr>
              <a:t>Rabiya</a:t>
            </a:r>
            <a:r>
              <a:rPr lang="en-GB" sz="1200" dirty="0" smtClean="0">
                <a:solidFill>
                  <a:schemeClr val="bg1"/>
                </a:solidFill>
                <a:latin typeface="Lato Light" panose="020F0302020204030203" pitchFamily="34" charset="0"/>
                <a:cs typeface="Clear Sans Light" panose="020B0303030202020304" pitchFamily="34" charset="0"/>
              </a:rPr>
              <a:t> </a:t>
            </a:r>
            <a:r>
              <a:rPr lang="en-GB" sz="1200" dirty="0" smtClean="0">
                <a:solidFill>
                  <a:schemeClr val="bg1"/>
                </a:solidFill>
                <a:latin typeface="Lato Light" panose="020F0302020204030203" pitchFamily="34" charset="0"/>
                <a:cs typeface="Clear Sans Light" panose="020B0303030202020304" pitchFamily="34" charset="0"/>
              </a:rPr>
              <a:t>Adnan</a:t>
            </a:r>
          </a:p>
          <a:p>
            <a:pPr algn="ctr" fontAlgn="auto">
              <a:spcBef>
                <a:spcPts val="0"/>
              </a:spcBef>
              <a:spcAft>
                <a:spcPts val="0"/>
              </a:spcAft>
              <a:defRPr/>
            </a:pPr>
            <a:endParaRPr lang="en-GB" sz="1100" dirty="0" smtClean="0">
              <a:solidFill>
                <a:schemeClr val="bg1"/>
              </a:solidFill>
              <a:latin typeface="Lato Light" panose="020F0302020204030203" pitchFamily="34" charset="0"/>
              <a:cs typeface="Clear Sans Light" panose="020B0303030202020304" pitchFamily="34" charset="0"/>
            </a:endParaRPr>
          </a:p>
          <a:p>
            <a:pPr algn="ctr" fontAlgn="auto">
              <a:spcBef>
                <a:spcPts val="0"/>
              </a:spcBef>
              <a:spcAft>
                <a:spcPts val="0"/>
              </a:spcAft>
              <a:defRPr/>
            </a:pPr>
            <a:r>
              <a:rPr lang="en-GB" sz="1100" dirty="0" smtClean="0">
                <a:solidFill>
                  <a:schemeClr val="bg1"/>
                </a:solidFill>
                <a:latin typeface="Lato Light" panose="020F0302020204030203" pitchFamily="34" charset="0"/>
                <a:cs typeface="Clear Sans Light" panose="020B0303030202020304" pitchFamily="34" charset="0"/>
              </a:rPr>
              <a:t>(Introduction)</a:t>
            </a:r>
            <a:endParaRPr lang="en-US" sz="1100" dirty="0" smtClean="0">
              <a:solidFill>
                <a:schemeClr val="bg1"/>
              </a:solidFill>
              <a:latin typeface="Lato Light" panose="020F0302020204030203" pitchFamily="34" charset="0"/>
              <a:cs typeface="Clear Sans Light" panose="020B0303030202020304" pitchFamily="34" charset="0"/>
            </a:endParaRPr>
          </a:p>
        </p:txBody>
      </p:sp>
      <p:sp>
        <p:nvSpPr>
          <p:cNvPr id="35" name="TextBox 34"/>
          <p:cNvSpPr txBox="1"/>
          <p:nvPr/>
        </p:nvSpPr>
        <p:spPr>
          <a:xfrm>
            <a:off x="3111887" y="2442839"/>
            <a:ext cx="1921673" cy="954107"/>
          </a:xfrm>
          <a:prstGeom prst="rect">
            <a:avLst/>
          </a:prstGeom>
          <a:noFill/>
        </p:spPr>
        <p:txBody>
          <a:bodyPr wrap="square">
            <a:spAutoFit/>
          </a:bodyPr>
          <a:lstStyle/>
          <a:p>
            <a:pPr algn="ctr" fontAlgn="auto">
              <a:spcBef>
                <a:spcPts val="0"/>
              </a:spcBef>
              <a:spcAft>
                <a:spcPts val="0"/>
              </a:spcAft>
              <a:defRPr/>
            </a:pPr>
            <a:r>
              <a:rPr lang="en-GB" sz="1200" b="1" dirty="0" smtClean="0">
                <a:solidFill>
                  <a:schemeClr val="bg1"/>
                </a:solidFill>
                <a:latin typeface="Lato Light" panose="020F0302020204030203" pitchFamily="34" charset="0"/>
                <a:cs typeface="Clear Sans Light" panose="020B0303030202020304" pitchFamily="34" charset="0"/>
              </a:rPr>
              <a:t>Muhammad</a:t>
            </a:r>
            <a:r>
              <a:rPr lang="en-GB" sz="1200" dirty="0" smtClean="0">
                <a:solidFill>
                  <a:schemeClr val="bg1"/>
                </a:solidFill>
                <a:latin typeface="Lato Light" panose="020F0302020204030203" pitchFamily="34" charset="0"/>
                <a:cs typeface="Clear Sans Light" panose="020B0303030202020304" pitchFamily="34" charset="0"/>
              </a:rPr>
              <a:t> Zain</a:t>
            </a:r>
          </a:p>
          <a:p>
            <a:pPr algn="ctr" fontAlgn="auto">
              <a:spcBef>
                <a:spcPts val="0"/>
              </a:spcBef>
              <a:spcAft>
                <a:spcPts val="0"/>
              </a:spcAft>
              <a:defRPr/>
            </a:pPr>
            <a:endParaRPr lang="en-GB" sz="1100" dirty="0" smtClean="0">
              <a:solidFill>
                <a:schemeClr val="bg1"/>
              </a:solidFill>
              <a:latin typeface="Lato Light" panose="020F0302020204030203" pitchFamily="34" charset="0"/>
              <a:cs typeface="Clear Sans Light" panose="020B0303030202020304" pitchFamily="34" charset="0"/>
            </a:endParaRPr>
          </a:p>
          <a:p>
            <a:pPr algn="ctr" fontAlgn="auto">
              <a:spcBef>
                <a:spcPts val="0"/>
              </a:spcBef>
              <a:spcAft>
                <a:spcPts val="0"/>
              </a:spcAft>
              <a:defRPr/>
            </a:pPr>
            <a:r>
              <a:rPr lang="en-GB" sz="1100" dirty="0" smtClean="0">
                <a:solidFill>
                  <a:schemeClr val="bg1"/>
                </a:solidFill>
                <a:latin typeface="Lato Light" panose="020F0302020204030203" pitchFamily="34" charset="0"/>
                <a:cs typeface="Clear Sans Light" panose="020B0303030202020304" pitchFamily="34" charset="0"/>
              </a:rPr>
              <a:t>(Psychological Effects</a:t>
            </a:r>
          </a:p>
          <a:p>
            <a:pPr algn="ctr" fontAlgn="auto">
              <a:spcBef>
                <a:spcPts val="0"/>
              </a:spcBef>
              <a:spcAft>
                <a:spcPts val="0"/>
              </a:spcAft>
              <a:defRPr/>
            </a:pPr>
            <a:r>
              <a:rPr lang="en-GB" sz="1100" dirty="0" smtClean="0">
                <a:solidFill>
                  <a:schemeClr val="bg1"/>
                </a:solidFill>
                <a:latin typeface="Lato Light" panose="020F0302020204030203" pitchFamily="34" charset="0"/>
                <a:cs typeface="Clear Sans Light" panose="020B0303030202020304" pitchFamily="34" charset="0"/>
              </a:rPr>
              <a:t>&amp;</a:t>
            </a:r>
          </a:p>
          <a:p>
            <a:pPr algn="ctr" fontAlgn="auto">
              <a:spcBef>
                <a:spcPts val="0"/>
              </a:spcBef>
              <a:spcAft>
                <a:spcPts val="0"/>
              </a:spcAft>
              <a:defRPr/>
            </a:pPr>
            <a:r>
              <a:rPr lang="en-GB" sz="1100" dirty="0" smtClean="0">
                <a:solidFill>
                  <a:schemeClr val="bg1"/>
                </a:solidFill>
                <a:latin typeface="Lato Light" panose="020F0302020204030203" pitchFamily="34" charset="0"/>
                <a:cs typeface="Clear Sans Light" panose="020B0303030202020304" pitchFamily="34" charset="0"/>
              </a:rPr>
              <a:t>Literature Review)</a:t>
            </a:r>
            <a:endParaRPr lang="en-US" sz="1100" dirty="0" smtClean="0">
              <a:solidFill>
                <a:schemeClr val="bg1"/>
              </a:solidFill>
              <a:latin typeface="Lato Light" panose="020F0302020204030203" pitchFamily="34" charset="0"/>
              <a:cs typeface="Clear Sans Light" panose="020B0303030202020304" pitchFamily="34" charset="0"/>
            </a:endParaRPr>
          </a:p>
        </p:txBody>
      </p:sp>
      <p:sp>
        <p:nvSpPr>
          <p:cNvPr id="36" name="TextBox 35"/>
          <p:cNvSpPr txBox="1"/>
          <p:nvPr/>
        </p:nvSpPr>
        <p:spPr>
          <a:xfrm>
            <a:off x="7151227" y="2398450"/>
            <a:ext cx="1921673" cy="615553"/>
          </a:xfrm>
          <a:prstGeom prst="rect">
            <a:avLst/>
          </a:prstGeom>
          <a:noFill/>
        </p:spPr>
        <p:txBody>
          <a:bodyPr wrap="square">
            <a:spAutoFit/>
          </a:bodyPr>
          <a:lstStyle/>
          <a:p>
            <a:pPr algn="ctr" fontAlgn="auto">
              <a:spcBef>
                <a:spcPts val="0"/>
              </a:spcBef>
              <a:spcAft>
                <a:spcPts val="0"/>
              </a:spcAft>
              <a:defRPr/>
            </a:pPr>
            <a:r>
              <a:rPr lang="en-GB" sz="1200" b="1" dirty="0" smtClean="0">
                <a:solidFill>
                  <a:schemeClr val="bg1"/>
                </a:solidFill>
                <a:latin typeface="Lato Light" panose="020F0302020204030203" pitchFamily="34" charset="0"/>
                <a:cs typeface="Clear Sans Light" panose="020B0303030202020304" pitchFamily="34" charset="0"/>
              </a:rPr>
              <a:t>Saad</a:t>
            </a:r>
            <a:r>
              <a:rPr lang="en-GB" sz="1200" dirty="0" smtClean="0">
                <a:solidFill>
                  <a:schemeClr val="bg1"/>
                </a:solidFill>
                <a:latin typeface="Lato Light" panose="020F0302020204030203" pitchFamily="34" charset="0"/>
                <a:cs typeface="Clear Sans Light" panose="020B0303030202020304" pitchFamily="34" charset="0"/>
              </a:rPr>
              <a:t> </a:t>
            </a:r>
            <a:r>
              <a:rPr lang="en-GB" sz="1200" dirty="0" smtClean="0">
                <a:solidFill>
                  <a:schemeClr val="bg1"/>
                </a:solidFill>
                <a:latin typeface="Lato Light" panose="020F0302020204030203" pitchFamily="34" charset="0"/>
                <a:cs typeface="Clear Sans Light" panose="020B0303030202020304" pitchFamily="34" charset="0"/>
              </a:rPr>
              <a:t>Akbar</a:t>
            </a:r>
            <a:endParaRPr lang="en-GB" sz="1200" dirty="0" smtClean="0">
              <a:solidFill>
                <a:schemeClr val="bg1"/>
              </a:solidFill>
              <a:latin typeface="Lato Light" panose="020F0302020204030203" pitchFamily="34" charset="0"/>
              <a:cs typeface="Clear Sans Light" panose="020B0303030202020304" pitchFamily="34" charset="0"/>
            </a:endParaRPr>
          </a:p>
          <a:p>
            <a:pPr algn="ctr" fontAlgn="auto">
              <a:spcBef>
                <a:spcPts val="0"/>
              </a:spcBef>
              <a:spcAft>
                <a:spcPts val="0"/>
              </a:spcAft>
              <a:defRPr/>
            </a:pPr>
            <a:endParaRPr lang="en-GB" sz="1100" dirty="0" smtClean="0">
              <a:solidFill>
                <a:schemeClr val="bg1"/>
              </a:solidFill>
              <a:latin typeface="Lato Light" panose="020F0302020204030203" pitchFamily="34" charset="0"/>
              <a:cs typeface="Clear Sans Light" panose="020B0303030202020304" pitchFamily="34" charset="0"/>
            </a:endParaRPr>
          </a:p>
          <a:p>
            <a:pPr algn="ctr" fontAlgn="auto">
              <a:spcBef>
                <a:spcPts val="0"/>
              </a:spcBef>
              <a:spcAft>
                <a:spcPts val="0"/>
              </a:spcAft>
              <a:defRPr/>
            </a:pPr>
            <a:r>
              <a:rPr lang="en-GB" sz="1100" dirty="0" smtClean="0">
                <a:solidFill>
                  <a:schemeClr val="bg1"/>
                </a:solidFill>
                <a:latin typeface="Lato Light" panose="020F0302020204030203" pitchFamily="34" charset="0"/>
                <a:cs typeface="Clear Sans Light" panose="020B0303030202020304" pitchFamily="34" charset="0"/>
              </a:rPr>
              <a:t>(Conclusion)</a:t>
            </a:r>
            <a:endParaRPr lang="en-US" sz="1100" dirty="0" smtClean="0">
              <a:solidFill>
                <a:schemeClr val="bg1"/>
              </a:solidFill>
              <a:latin typeface="Lato Light" panose="020F0302020204030203" pitchFamily="34" charset="0"/>
              <a:cs typeface="Clear Sans Light" panose="020B0303030202020304" pitchFamily="34" charset="0"/>
            </a:endParaRPr>
          </a:p>
        </p:txBody>
      </p:sp>
      <p:sp>
        <p:nvSpPr>
          <p:cNvPr id="37" name="TextBox 36"/>
          <p:cNvSpPr txBox="1"/>
          <p:nvPr/>
        </p:nvSpPr>
        <p:spPr>
          <a:xfrm>
            <a:off x="4132819" y="4245005"/>
            <a:ext cx="1921673" cy="615553"/>
          </a:xfrm>
          <a:prstGeom prst="rect">
            <a:avLst/>
          </a:prstGeom>
          <a:noFill/>
        </p:spPr>
        <p:txBody>
          <a:bodyPr wrap="square">
            <a:spAutoFit/>
          </a:bodyPr>
          <a:lstStyle/>
          <a:p>
            <a:pPr algn="ctr" fontAlgn="auto">
              <a:spcBef>
                <a:spcPts val="0"/>
              </a:spcBef>
              <a:spcAft>
                <a:spcPts val="0"/>
              </a:spcAft>
              <a:defRPr/>
            </a:pPr>
            <a:r>
              <a:rPr lang="en-GB" sz="1200" b="1" dirty="0" smtClean="0">
                <a:solidFill>
                  <a:schemeClr val="bg1"/>
                </a:solidFill>
                <a:latin typeface="Lato Light" panose="020F0302020204030203" pitchFamily="34" charset="0"/>
                <a:cs typeface="Clear Sans Light" panose="020B0303030202020304" pitchFamily="34" charset="0"/>
              </a:rPr>
              <a:t>Ahmed</a:t>
            </a:r>
            <a:r>
              <a:rPr lang="en-GB" sz="1200" dirty="0" smtClean="0">
                <a:solidFill>
                  <a:schemeClr val="bg1"/>
                </a:solidFill>
                <a:latin typeface="Lato Light" panose="020F0302020204030203" pitchFamily="34" charset="0"/>
                <a:cs typeface="Clear Sans Light" panose="020B0303030202020304" pitchFamily="34" charset="0"/>
              </a:rPr>
              <a:t> Mushtaq</a:t>
            </a:r>
          </a:p>
          <a:p>
            <a:pPr algn="ctr" fontAlgn="auto">
              <a:spcBef>
                <a:spcPts val="0"/>
              </a:spcBef>
              <a:spcAft>
                <a:spcPts val="0"/>
              </a:spcAft>
              <a:defRPr/>
            </a:pPr>
            <a:endParaRPr lang="en-GB" sz="1100" dirty="0" smtClean="0">
              <a:solidFill>
                <a:schemeClr val="bg1"/>
              </a:solidFill>
              <a:latin typeface="Lato Light" panose="020F0302020204030203" pitchFamily="34" charset="0"/>
              <a:cs typeface="Clear Sans Light" panose="020B0303030202020304" pitchFamily="34" charset="0"/>
            </a:endParaRPr>
          </a:p>
          <a:p>
            <a:pPr algn="ctr" fontAlgn="auto">
              <a:spcBef>
                <a:spcPts val="0"/>
              </a:spcBef>
              <a:spcAft>
                <a:spcPts val="0"/>
              </a:spcAft>
              <a:defRPr/>
            </a:pPr>
            <a:r>
              <a:rPr lang="en-GB" sz="1100" dirty="0" smtClean="0">
                <a:solidFill>
                  <a:schemeClr val="bg1"/>
                </a:solidFill>
                <a:latin typeface="Lato Light" panose="020F0302020204030203" pitchFamily="34" charset="0"/>
                <a:cs typeface="Clear Sans Light" panose="020B0303030202020304" pitchFamily="34" charset="0"/>
              </a:rPr>
              <a:t>(Discussion </a:t>
            </a:r>
            <a:r>
              <a:rPr lang="en-GB" sz="1100" dirty="0" smtClean="0">
                <a:solidFill>
                  <a:schemeClr val="bg1"/>
                </a:solidFill>
                <a:latin typeface="Lato Light" panose="020F0302020204030203" pitchFamily="34" charset="0"/>
                <a:cs typeface="Clear Sans Light" panose="020B0303030202020304" pitchFamily="34" charset="0"/>
              </a:rPr>
              <a:t>&amp; Limitations)</a:t>
            </a:r>
            <a:endParaRPr lang="en-US" sz="1100" dirty="0" smtClean="0">
              <a:solidFill>
                <a:schemeClr val="bg1"/>
              </a:solidFill>
              <a:latin typeface="Lato Light" panose="020F0302020204030203" pitchFamily="34" charset="0"/>
              <a:cs typeface="Clear Sans Light" panose="020B0303030202020304" pitchFamily="34" charset="0"/>
            </a:endParaRPr>
          </a:p>
        </p:txBody>
      </p:sp>
      <p:sp>
        <p:nvSpPr>
          <p:cNvPr id="38" name="TextBox 37"/>
          <p:cNvSpPr txBox="1"/>
          <p:nvPr/>
        </p:nvSpPr>
        <p:spPr>
          <a:xfrm>
            <a:off x="8118893" y="4182862"/>
            <a:ext cx="1921673" cy="615553"/>
          </a:xfrm>
          <a:prstGeom prst="rect">
            <a:avLst/>
          </a:prstGeom>
          <a:noFill/>
        </p:spPr>
        <p:txBody>
          <a:bodyPr wrap="square">
            <a:spAutoFit/>
          </a:bodyPr>
          <a:lstStyle/>
          <a:p>
            <a:pPr algn="ctr" fontAlgn="auto">
              <a:spcBef>
                <a:spcPts val="0"/>
              </a:spcBef>
              <a:spcAft>
                <a:spcPts val="0"/>
              </a:spcAft>
              <a:defRPr/>
            </a:pPr>
            <a:r>
              <a:rPr lang="en-GB" sz="1200" b="1" dirty="0" smtClean="0">
                <a:solidFill>
                  <a:schemeClr val="bg1"/>
                </a:solidFill>
                <a:latin typeface="Lato Light" panose="020F0302020204030203" pitchFamily="34" charset="0"/>
                <a:cs typeface="Clear Sans Light" panose="020B0303030202020304" pitchFamily="34" charset="0"/>
              </a:rPr>
              <a:t>Abdul</a:t>
            </a:r>
            <a:r>
              <a:rPr lang="en-GB" sz="1200" dirty="0" smtClean="0">
                <a:solidFill>
                  <a:schemeClr val="bg1"/>
                </a:solidFill>
                <a:latin typeface="Lato Light" panose="020F0302020204030203" pitchFamily="34" charset="0"/>
                <a:cs typeface="Clear Sans Light" panose="020B0303030202020304" pitchFamily="34" charset="0"/>
              </a:rPr>
              <a:t> Majid</a:t>
            </a:r>
          </a:p>
          <a:p>
            <a:pPr algn="ctr" fontAlgn="auto">
              <a:spcBef>
                <a:spcPts val="0"/>
              </a:spcBef>
              <a:spcAft>
                <a:spcPts val="0"/>
              </a:spcAft>
              <a:defRPr/>
            </a:pPr>
            <a:endParaRPr lang="en-GB" sz="1100" dirty="0" smtClean="0">
              <a:solidFill>
                <a:schemeClr val="bg1"/>
              </a:solidFill>
              <a:latin typeface="Lato Light" panose="020F0302020204030203" pitchFamily="34" charset="0"/>
              <a:cs typeface="Clear Sans Light" panose="020B0303030202020304" pitchFamily="34" charset="0"/>
            </a:endParaRPr>
          </a:p>
          <a:p>
            <a:pPr algn="ctr" fontAlgn="auto">
              <a:spcBef>
                <a:spcPts val="0"/>
              </a:spcBef>
              <a:spcAft>
                <a:spcPts val="0"/>
              </a:spcAft>
              <a:defRPr/>
            </a:pPr>
            <a:r>
              <a:rPr lang="en-GB" sz="1100" dirty="0" smtClean="0">
                <a:solidFill>
                  <a:schemeClr val="bg1"/>
                </a:solidFill>
                <a:latin typeface="Lato Light" panose="020F0302020204030203" pitchFamily="34" charset="0"/>
                <a:cs typeface="Clear Sans Light" panose="020B0303030202020304" pitchFamily="34" charset="0"/>
              </a:rPr>
              <a:t>(Recommendations)</a:t>
            </a:r>
            <a:endParaRPr lang="en-US" sz="1100" dirty="0" smtClean="0">
              <a:solidFill>
                <a:schemeClr val="bg1"/>
              </a:solidFill>
              <a:latin typeface="Lato Light" panose="020F0302020204030203" pitchFamily="34" charset="0"/>
              <a:cs typeface="Clear Sans Light" panose="020B0303030202020304" pitchFamily="34" charset="0"/>
            </a:endParaRPr>
          </a:p>
        </p:txBody>
      </p:sp>
      <p:sp>
        <p:nvSpPr>
          <p:cNvPr id="41" name="TextBox 40"/>
          <p:cNvSpPr txBox="1"/>
          <p:nvPr/>
        </p:nvSpPr>
        <p:spPr>
          <a:xfrm>
            <a:off x="6131774" y="4184340"/>
            <a:ext cx="1921673" cy="615553"/>
          </a:xfrm>
          <a:prstGeom prst="rect">
            <a:avLst/>
          </a:prstGeom>
          <a:noFill/>
        </p:spPr>
        <p:txBody>
          <a:bodyPr wrap="square">
            <a:spAutoFit/>
          </a:bodyPr>
          <a:lstStyle/>
          <a:p>
            <a:pPr algn="ctr" fontAlgn="auto">
              <a:spcBef>
                <a:spcPts val="0"/>
              </a:spcBef>
              <a:spcAft>
                <a:spcPts val="0"/>
              </a:spcAft>
              <a:defRPr/>
            </a:pPr>
            <a:r>
              <a:rPr lang="en-GB" sz="1200" b="1" dirty="0" smtClean="0">
                <a:solidFill>
                  <a:schemeClr val="bg1"/>
                </a:solidFill>
                <a:latin typeface="Lato Light" panose="020F0302020204030203" pitchFamily="34" charset="0"/>
                <a:cs typeface="Clear Sans Light" panose="020B0303030202020304" pitchFamily="34" charset="0"/>
              </a:rPr>
              <a:t>Imran</a:t>
            </a:r>
            <a:r>
              <a:rPr lang="en-GB" sz="1200" dirty="0" smtClean="0">
                <a:solidFill>
                  <a:schemeClr val="bg1"/>
                </a:solidFill>
                <a:latin typeface="Lato Light" panose="020F0302020204030203" pitchFamily="34" charset="0"/>
                <a:cs typeface="Clear Sans Light" panose="020B0303030202020304" pitchFamily="34" charset="0"/>
              </a:rPr>
              <a:t> Malik</a:t>
            </a:r>
          </a:p>
          <a:p>
            <a:pPr algn="ctr" fontAlgn="auto">
              <a:spcBef>
                <a:spcPts val="0"/>
              </a:spcBef>
              <a:spcAft>
                <a:spcPts val="0"/>
              </a:spcAft>
              <a:defRPr/>
            </a:pPr>
            <a:endParaRPr lang="en-GB" sz="1100" dirty="0" smtClean="0">
              <a:solidFill>
                <a:schemeClr val="bg1"/>
              </a:solidFill>
              <a:latin typeface="Lato Light" panose="020F0302020204030203" pitchFamily="34" charset="0"/>
              <a:cs typeface="Clear Sans Light" panose="020B0303030202020304" pitchFamily="34" charset="0"/>
            </a:endParaRPr>
          </a:p>
          <a:p>
            <a:pPr algn="ctr" fontAlgn="auto">
              <a:spcBef>
                <a:spcPts val="0"/>
              </a:spcBef>
              <a:spcAft>
                <a:spcPts val="0"/>
              </a:spcAft>
              <a:defRPr/>
            </a:pPr>
            <a:r>
              <a:rPr lang="en-GB" sz="1100" dirty="0" smtClean="0">
                <a:solidFill>
                  <a:schemeClr val="bg1"/>
                </a:solidFill>
                <a:latin typeface="Lato Light" panose="020F0302020204030203" pitchFamily="34" charset="0"/>
                <a:cs typeface="Clear Sans Light" panose="020B0303030202020304" pitchFamily="34" charset="0"/>
              </a:rPr>
              <a:t>(Impact on </a:t>
            </a:r>
            <a:r>
              <a:rPr lang="en-GB" sz="1100" dirty="0" smtClean="0">
                <a:solidFill>
                  <a:schemeClr val="bg1"/>
                </a:solidFill>
                <a:latin typeface="Lato Light" panose="020F0302020204030203" pitchFamily="34" charset="0"/>
                <a:cs typeface="Clear Sans Light" panose="020B0303030202020304" pitchFamily="34" charset="0"/>
              </a:rPr>
              <a:t>Behaviour)</a:t>
            </a:r>
            <a:endParaRPr lang="en-US" sz="1100" dirty="0" smtClean="0">
              <a:solidFill>
                <a:schemeClr val="bg1"/>
              </a:solidFill>
              <a:latin typeface="Lato Light" panose="020F0302020204030203" pitchFamily="34" charset="0"/>
              <a:cs typeface="Clear Sans Light" panose="020B0303030202020304" pitchFamily="34" charset="0"/>
            </a:endParaRPr>
          </a:p>
        </p:txBody>
      </p:sp>
      <p:grpSp>
        <p:nvGrpSpPr>
          <p:cNvPr id="42" name="Group 41"/>
          <p:cNvGrpSpPr/>
          <p:nvPr/>
        </p:nvGrpSpPr>
        <p:grpSpPr>
          <a:xfrm>
            <a:off x="9596763" y="427422"/>
            <a:ext cx="1990126" cy="1587809"/>
            <a:chOff x="1499925" y="2282855"/>
            <a:chExt cx="4233109" cy="2957622"/>
          </a:xfrm>
        </p:grpSpPr>
        <p:grpSp>
          <p:nvGrpSpPr>
            <p:cNvPr id="47" name="Group 1"/>
            <p:cNvGrpSpPr/>
            <p:nvPr/>
          </p:nvGrpSpPr>
          <p:grpSpPr>
            <a:xfrm>
              <a:off x="1499925" y="2282855"/>
              <a:ext cx="4233109" cy="2648131"/>
              <a:chOff x="1195126" y="2598116"/>
              <a:chExt cx="4008596" cy="2507681"/>
            </a:xfrm>
          </p:grpSpPr>
          <p:grpSp>
            <p:nvGrpSpPr>
              <p:cNvPr id="70" name="Group 88"/>
              <p:cNvGrpSpPr/>
              <p:nvPr/>
            </p:nvGrpSpPr>
            <p:grpSpPr>
              <a:xfrm>
                <a:off x="3855348" y="2921035"/>
                <a:ext cx="1348374" cy="2031983"/>
                <a:chOff x="6715507" y="4165434"/>
                <a:chExt cx="1348374" cy="2031983"/>
              </a:xfrm>
            </p:grpSpPr>
            <p:sp>
              <p:nvSpPr>
                <p:cNvPr id="107" name="AutoShape 141"/>
                <p:cNvSpPr>
                  <a:spLocks/>
                </p:cNvSpPr>
                <p:nvPr/>
              </p:nvSpPr>
              <p:spPr bwMode="auto">
                <a:xfrm>
                  <a:off x="6715507" y="5397302"/>
                  <a:ext cx="1348374" cy="800115"/>
                </a:xfrm>
                <a:custGeom>
                  <a:avLst/>
                  <a:gdLst/>
                  <a:ahLst/>
                  <a:cxnLst/>
                  <a:rect l="0" t="0" r="r" b="b"/>
                  <a:pathLst>
                    <a:path w="21600" h="21557">
                      <a:moveTo>
                        <a:pt x="3729" y="4260"/>
                      </a:moveTo>
                      <a:cubicBezTo>
                        <a:pt x="1865" y="6296"/>
                        <a:pt x="1093" y="10671"/>
                        <a:pt x="0" y="15851"/>
                      </a:cubicBezTo>
                      <a:cubicBezTo>
                        <a:pt x="3064" y="19447"/>
                        <a:pt x="6789" y="21557"/>
                        <a:pt x="10808" y="21557"/>
                      </a:cubicBezTo>
                      <a:cubicBezTo>
                        <a:pt x="14820" y="21557"/>
                        <a:pt x="18539" y="19454"/>
                        <a:pt x="21600" y="15869"/>
                      </a:cubicBezTo>
                      <a:cubicBezTo>
                        <a:pt x="20509" y="10663"/>
                        <a:pt x="19750" y="6247"/>
                        <a:pt x="17864" y="4260"/>
                      </a:cubicBezTo>
                      <a:cubicBezTo>
                        <a:pt x="14637" y="860"/>
                        <a:pt x="12694" y="45"/>
                        <a:pt x="10790" y="2"/>
                      </a:cubicBezTo>
                      <a:cubicBezTo>
                        <a:pt x="8842" y="-43"/>
                        <a:pt x="6933" y="760"/>
                        <a:pt x="3729" y="4260"/>
                      </a:cubicBezTo>
                      <a:close/>
                      <a:moveTo>
                        <a:pt x="3729" y="4260"/>
                      </a:moveTo>
                    </a:path>
                  </a:pathLst>
                </a:custGeom>
                <a:solidFill>
                  <a:srgbClr val="484848"/>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08" name="Rectangle 142"/>
                <p:cNvSpPr>
                  <a:spLocks/>
                </p:cNvSpPr>
                <p:nvPr/>
              </p:nvSpPr>
              <p:spPr bwMode="auto">
                <a:xfrm>
                  <a:off x="7181527" y="5412722"/>
                  <a:ext cx="474587" cy="527699"/>
                </a:xfrm>
                <a:prstGeom prst="rect">
                  <a:avLst/>
                </a:prstGeom>
                <a:solidFill>
                  <a:srgbClr val="4B4B4B"/>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09" name="AutoShape 143"/>
                <p:cNvSpPr>
                  <a:spLocks/>
                </p:cNvSpPr>
                <p:nvPr/>
              </p:nvSpPr>
              <p:spPr bwMode="auto">
                <a:xfrm>
                  <a:off x="7222646" y="4905583"/>
                  <a:ext cx="332382" cy="611651"/>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10" name="AutoShape 144"/>
                <p:cNvSpPr>
                  <a:spLocks/>
                </p:cNvSpPr>
                <p:nvPr/>
              </p:nvSpPr>
              <p:spPr bwMode="auto">
                <a:xfrm>
                  <a:off x="7222646" y="5193419"/>
                  <a:ext cx="332382" cy="226157"/>
                </a:xfrm>
                <a:custGeom>
                  <a:avLst/>
                  <a:gdLst/>
                  <a:ahLst/>
                  <a:cxnLst/>
                  <a:rect l="0" t="0" r="r" b="b"/>
                  <a:pathLst>
                    <a:path w="21600" h="21600">
                      <a:moveTo>
                        <a:pt x="21600" y="5865"/>
                      </a:moveTo>
                      <a:lnTo>
                        <a:pt x="21600" y="0"/>
                      </a:lnTo>
                      <a:lnTo>
                        <a:pt x="0" y="0"/>
                      </a:lnTo>
                      <a:lnTo>
                        <a:pt x="0" y="21600"/>
                      </a:lnTo>
                      <a:close/>
                      <a:moveTo>
                        <a:pt x="21600" y="5865"/>
                      </a:moveTo>
                    </a:path>
                  </a:pathLst>
                </a:custGeom>
                <a:solidFill>
                  <a:srgbClr val="CCCCCC"/>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11" name="AutoShape 145"/>
                <p:cNvSpPr>
                  <a:spLocks/>
                </p:cNvSpPr>
                <p:nvPr/>
              </p:nvSpPr>
              <p:spPr bwMode="auto">
                <a:xfrm>
                  <a:off x="6962223" y="4343618"/>
                  <a:ext cx="858368" cy="932039"/>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7C2AB"/>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12" name="AutoShape 146"/>
                <p:cNvSpPr>
                  <a:spLocks/>
                </p:cNvSpPr>
                <p:nvPr/>
              </p:nvSpPr>
              <p:spPr bwMode="auto">
                <a:xfrm>
                  <a:off x="7400831" y="4343618"/>
                  <a:ext cx="428327" cy="932039"/>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AD9CA"/>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13" name="AutoShape 147"/>
                <p:cNvSpPr>
                  <a:spLocks/>
                </p:cNvSpPr>
                <p:nvPr/>
              </p:nvSpPr>
              <p:spPr bwMode="auto">
                <a:xfrm>
                  <a:off x="6934811" y="4165434"/>
                  <a:ext cx="926900" cy="692176"/>
                </a:xfrm>
                <a:custGeom>
                  <a:avLst/>
                  <a:gdLst/>
                  <a:ahLst/>
                  <a:cxnLst/>
                  <a:rect l="0" t="0" r="r" b="b"/>
                  <a:pathLst>
                    <a:path w="19849" h="19707">
                      <a:moveTo>
                        <a:pt x="14146" y="7541"/>
                      </a:moveTo>
                      <a:cubicBezTo>
                        <a:pt x="16594" y="8924"/>
                        <a:pt x="17591" y="13095"/>
                        <a:pt x="18158" y="15906"/>
                      </a:cubicBezTo>
                      <a:cubicBezTo>
                        <a:pt x="18981" y="19990"/>
                        <a:pt x="18517" y="19639"/>
                        <a:pt x="19615" y="16528"/>
                      </a:cubicBezTo>
                      <a:cubicBezTo>
                        <a:pt x="20712" y="13417"/>
                        <a:pt x="18024" y="0"/>
                        <a:pt x="10175" y="0"/>
                      </a:cubicBezTo>
                      <a:cubicBezTo>
                        <a:pt x="2325" y="0"/>
                        <a:pt x="-888" y="10322"/>
                        <a:pt x="209" y="15961"/>
                      </a:cubicBezTo>
                      <a:cubicBezTo>
                        <a:pt x="1307" y="21600"/>
                        <a:pt x="1307" y="20260"/>
                        <a:pt x="1993" y="15983"/>
                      </a:cubicBezTo>
                      <a:cubicBezTo>
                        <a:pt x="3757" y="4980"/>
                        <a:pt x="9969" y="9797"/>
                        <a:pt x="14146" y="7541"/>
                      </a:cubicBezTo>
                      <a:close/>
                      <a:moveTo>
                        <a:pt x="14146" y="7541"/>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grpSp>
              <p:nvGrpSpPr>
                <p:cNvPr id="114" name="Group 150"/>
                <p:cNvGrpSpPr>
                  <a:grpSpLocks/>
                </p:cNvGrpSpPr>
                <p:nvPr/>
              </p:nvGrpSpPr>
              <p:grpSpPr bwMode="auto">
                <a:xfrm>
                  <a:off x="6907398" y="4658867"/>
                  <a:ext cx="968019" cy="215877"/>
                  <a:chOff x="0" y="0"/>
                  <a:chExt cx="565" cy="126"/>
                </a:xfrm>
                <a:solidFill>
                  <a:srgbClr val="FAD9CA"/>
                </a:solidFill>
              </p:grpSpPr>
              <p:sp>
                <p:nvSpPr>
                  <p:cNvPr id="118" name="AutoShape 148"/>
                  <p:cNvSpPr>
                    <a:spLocks/>
                  </p:cNvSpPr>
                  <p:nvPr/>
                </p:nvSpPr>
                <p:spPr bwMode="auto">
                  <a:xfrm>
                    <a:off x="504" y="0"/>
                    <a:ext cx="61" cy="126"/>
                  </a:xfrm>
                  <a:custGeom>
                    <a:avLst/>
                    <a:gdLst/>
                    <a:ahLst/>
                    <a:cxnLst/>
                    <a:rect l="0" t="0" r="r" b="b"/>
                    <a:pathLst>
                      <a:path w="21587" h="21561">
                        <a:moveTo>
                          <a:pt x="15736" y="50"/>
                        </a:moveTo>
                        <a:cubicBezTo>
                          <a:pt x="15097" y="-19"/>
                          <a:pt x="14424" y="-16"/>
                          <a:pt x="13738" y="58"/>
                        </a:cubicBezTo>
                        <a:cubicBezTo>
                          <a:pt x="13053" y="132"/>
                          <a:pt x="12355" y="275"/>
                          <a:pt x="11665" y="479"/>
                        </a:cubicBezTo>
                        <a:cubicBezTo>
                          <a:pt x="10976" y="682"/>
                          <a:pt x="10294" y="946"/>
                          <a:pt x="9638" y="1254"/>
                        </a:cubicBezTo>
                        <a:cubicBezTo>
                          <a:pt x="8982" y="1563"/>
                          <a:pt x="8350" y="1916"/>
                          <a:pt x="7755" y="2299"/>
                        </a:cubicBezTo>
                        <a:cubicBezTo>
                          <a:pt x="7160" y="2681"/>
                          <a:pt x="6601" y="3092"/>
                          <a:pt x="6083" y="3517"/>
                        </a:cubicBezTo>
                        <a:cubicBezTo>
                          <a:pt x="5565" y="3942"/>
                          <a:pt x="5088" y="4381"/>
                          <a:pt x="4653" y="4821"/>
                        </a:cubicBezTo>
                        <a:cubicBezTo>
                          <a:pt x="4218" y="5261"/>
                          <a:pt x="3824" y="5703"/>
                          <a:pt x="3470" y="6139"/>
                        </a:cubicBezTo>
                        <a:cubicBezTo>
                          <a:pt x="3115" y="6574"/>
                          <a:pt x="2799" y="7003"/>
                          <a:pt x="2517" y="7419"/>
                        </a:cubicBezTo>
                        <a:cubicBezTo>
                          <a:pt x="2236" y="7835"/>
                          <a:pt x="1988" y="8240"/>
                          <a:pt x="1770" y="8629"/>
                        </a:cubicBezTo>
                        <a:cubicBezTo>
                          <a:pt x="1552" y="9018"/>
                          <a:pt x="1363" y="9392"/>
                          <a:pt x="1198" y="9749"/>
                        </a:cubicBezTo>
                        <a:cubicBezTo>
                          <a:pt x="1034" y="10107"/>
                          <a:pt x="877" y="10484"/>
                          <a:pt x="733" y="10882"/>
                        </a:cubicBezTo>
                        <a:cubicBezTo>
                          <a:pt x="589" y="11279"/>
                          <a:pt x="458" y="11695"/>
                          <a:pt x="348" y="12130"/>
                        </a:cubicBezTo>
                        <a:cubicBezTo>
                          <a:pt x="237" y="12565"/>
                          <a:pt x="147" y="13018"/>
                          <a:pt x="86" y="13485"/>
                        </a:cubicBezTo>
                        <a:cubicBezTo>
                          <a:pt x="26" y="13952"/>
                          <a:pt x="-6" y="14433"/>
                          <a:pt x="2" y="14921"/>
                        </a:cubicBezTo>
                        <a:cubicBezTo>
                          <a:pt x="9" y="15409"/>
                          <a:pt x="56" y="15903"/>
                          <a:pt x="152" y="16394"/>
                        </a:cubicBezTo>
                        <a:cubicBezTo>
                          <a:pt x="248" y="16885"/>
                          <a:pt x="394" y="17372"/>
                          <a:pt x="598" y="17840"/>
                        </a:cubicBezTo>
                        <a:cubicBezTo>
                          <a:pt x="801" y="18309"/>
                          <a:pt x="1062" y="18758"/>
                          <a:pt x="1386" y="19172"/>
                        </a:cubicBezTo>
                        <a:cubicBezTo>
                          <a:pt x="1709" y="19586"/>
                          <a:pt x="2095" y="19964"/>
                          <a:pt x="2541" y="20290"/>
                        </a:cubicBezTo>
                        <a:cubicBezTo>
                          <a:pt x="2987" y="20616"/>
                          <a:pt x="3493" y="20888"/>
                          <a:pt x="4050" y="21095"/>
                        </a:cubicBezTo>
                        <a:cubicBezTo>
                          <a:pt x="4606" y="21302"/>
                          <a:pt x="5212" y="21443"/>
                          <a:pt x="5852" y="21512"/>
                        </a:cubicBezTo>
                        <a:cubicBezTo>
                          <a:pt x="6491" y="21581"/>
                          <a:pt x="7164" y="21578"/>
                          <a:pt x="7850" y="21504"/>
                        </a:cubicBezTo>
                        <a:cubicBezTo>
                          <a:pt x="8535" y="21430"/>
                          <a:pt x="9233" y="21287"/>
                          <a:pt x="9923" y="21083"/>
                        </a:cubicBezTo>
                        <a:cubicBezTo>
                          <a:pt x="10612" y="20880"/>
                          <a:pt x="11294" y="20616"/>
                          <a:pt x="11950" y="20308"/>
                        </a:cubicBezTo>
                        <a:cubicBezTo>
                          <a:pt x="12606" y="19999"/>
                          <a:pt x="13238" y="19646"/>
                          <a:pt x="13833" y="19263"/>
                        </a:cubicBezTo>
                        <a:cubicBezTo>
                          <a:pt x="14428" y="18881"/>
                          <a:pt x="14987" y="18470"/>
                          <a:pt x="15505" y="18045"/>
                        </a:cubicBezTo>
                        <a:cubicBezTo>
                          <a:pt x="16023" y="17620"/>
                          <a:pt x="16500" y="17181"/>
                          <a:pt x="16935" y="16741"/>
                        </a:cubicBezTo>
                        <a:cubicBezTo>
                          <a:pt x="17370" y="16301"/>
                          <a:pt x="17764" y="15859"/>
                          <a:pt x="18118" y="15423"/>
                        </a:cubicBezTo>
                        <a:cubicBezTo>
                          <a:pt x="18473" y="14988"/>
                          <a:pt x="18789" y="14559"/>
                          <a:pt x="19071" y="14143"/>
                        </a:cubicBezTo>
                        <a:cubicBezTo>
                          <a:pt x="19352" y="13727"/>
                          <a:pt x="19600" y="13322"/>
                          <a:pt x="19818" y="12933"/>
                        </a:cubicBezTo>
                        <a:cubicBezTo>
                          <a:pt x="20036" y="12544"/>
                          <a:pt x="20225" y="12170"/>
                          <a:pt x="20390" y="11813"/>
                        </a:cubicBezTo>
                        <a:cubicBezTo>
                          <a:pt x="20554" y="11455"/>
                          <a:pt x="20711" y="11078"/>
                          <a:pt x="20855" y="10680"/>
                        </a:cubicBezTo>
                        <a:cubicBezTo>
                          <a:pt x="20999" y="10283"/>
                          <a:pt x="21130" y="9867"/>
                          <a:pt x="21240" y="9432"/>
                        </a:cubicBezTo>
                        <a:cubicBezTo>
                          <a:pt x="21351" y="8997"/>
                          <a:pt x="21441" y="8544"/>
                          <a:pt x="21502" y="8077"/>
                        </a:cubicBezTo>
                        <a:cubicBezTo>
                          <a:pt x="21562" y="7610"/>
                          <a:pt x="21594" y="7129"/>
                          <a:pt x="21586" y="6641"/>
                        </a:cubicBezTo>
                        <a:cubicBezTo>
                          <a:pt x="21579" y="6153"/>
                          <a:pt x="21532" y="5659"/>
                          <a:pt x="21436" y="5168"/>
                        </a:cubicBezTo>
                        <a:cubicBezTo>
                          <a:pt x="21340" y="4677"/>
                          <a:pt x="21194" y="4190"/>
                          <a:pt x="20990" y="3722"/>
                        </a:cubicBezTo>
                        <a:cubicBezTo>
                          <a:pt x="20787" y="3253"/>
                          <a:pt x="20526" y="2804"/>
                          <a:pt x="20202" y="2390"/>
                        </a:cubicBezTo>
                        <a:cubicBezTo>
                          <a:pt x="19879" y="1976"/>
                          <a:pt x="19493" y="1598"/>
                          <a:pt x="19047" y="1272"/>
                        </a:cubicBezTo>
                        <a:cubicBezTo>
                          <a:pt x="18601" y="946"/>
                          <a:pt x="18095" y="674"/>
                          <a:pt x="17538" y="467"/>
                        </a:cubicBezTo>
                        <a:cubicBezTo>
                          <a:pt x="16982" y="260"/>
                          <a:pt x="16376" y="119"/>
                          <a:pt x="15736" y="50"/>
                        </a:cubicBezTo>
                        <a:close/>
                        <a:moveTo>
                          <a:pt x="15736" y="50"/>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19" name="AutoShape 149"/>
                  <p:cNvSpPr>
                    <a:spLocks/>
                  </p:cNvSpPr>
                  <p:nvPr/>
                </p:nvSpPr>
                <p:spPr bwMode="auto">
                  <a:xfrm>
                    <a:off x="0" y="0"/>
                    <a:ext cx="61" cy="126"/>
                  </a:xfrm>
                  <a:custGeom>
                    <a:avLst/>
                    <a:gdLst/>
                    <a:ahLst/>
                    <a:cxnLst/>
                    <a:rect l="0" t="0" r="r" b="b"/>
                    <a:pathLst>
                      <a:path w="21587" h="21561">
                        <a:moveTo>
                          <a:pt x="5851" y="50"/>
                        </a:moveTo>
                        <a:cubicBezTo>
                          <a:pt x="5211" y="119"/>
                          <a:pt x="4605" y="259"/>
                          <a:pt x="4048" y="467"/>
                        </a:cubicBezTo>
                        <a:cubicBezTo>
                          <a:pt x="3492" y="674"/>
                          <a:pt x="2986" y="946"/>
                          <a:pt x="2540" y="1272"/>
                        </a:cubicBezTo>
                        <a:cubicBezTo>
                          <a:pt x="2094" y="1598"/>
                          <a:pt x="1709" y="1976"/>
                          <a:pt x="1385" y="2390"/>
                        </a:cubicBezTo>
                        <a:cubicBezTo>
                          <a:pt x="1062" y="2804"/>
                          <a:pt x="800" y="3253"/>
                          <a:pt x="597" y="3721"/>
                        </a:cubicBezTo>
                        <a:cubicBezTo>
                          <a:pt x="394" y="4190"/>
                          <a:pt x="248" y="4677"/>
                          <a:pt x="152" y="5167"/>
                        </a:cubicBezTo>
                        <a:cubicBezTo>
                          <a:pt x="56" y="5658"/>
                          <a:pt x="9" y="6153"/>
                          <a:pt x="2" y="6641"/>
                        </a:cubicBezTo>
                        <a:cubicBezTo>
                          <a:pt x="-6" y="7129"/>
                          <a:pt x="26" y="7610"/>
                          <a:pt x="87" y="8077"/>
                        </a:cubicBezTo>
                        <a:cubicBezTo>
                          <a:pt x="147" y="8544"/>
                          <a:pt x="237" y="8997"/>
                          <a:pt x="348" y="9432"/>
                        </a:cubicBezTo>
                        <a:cubicBezTo>
                          <a:pt x="458" y="9866"/>
                          <a:pt x="589" y="10283"/>
                          <a:pt x="733" y="10680"/>
                        </a:cubicBezTo>
                        <a:cubicBezTo>
                          <a:pt x="877" y="11077"/>
                          <a:pt x="1034" y="11455"/>
                          <a:pt x="1199" y="11812"/>
                        </a:cubicBezTo>
                        <a:cubicBezTo>
                          <a:pt x="1364" y="12170"/>
                          <a:pt x="1553" y="12544"/>
                          <a:pt x="1771" y="12933"/>
                        </a:cubicBezTo>
                        <a:cubicBezTo>
                          <a:pt x="1989" y="13322"/>
                          <a:pt x="2236" y="13726"/>
                          <a:pt x="2518" y="14143"/>
                        </a:cubicBezTo>
                        <a:cubicBezTo>
                          <a:pt x="2800" y="14559"/>
                          <a:pt x="3116" y="14988"/>
                          <a:pt x="3471" y="15423"/>
                        </a:cubicBezTo>
                        <a:cubicBezTo>
                          <a:pt x="3825" y="15858"/>
                          <a:pt x="4219" y="16300"/>
                          <a:pt x="4654" y="16741"/>
                        </a:cubicBezTo>
                        <a:cubicBezTo>
                          <a:pt x="5089" y="17181"/>
                          <a:pt x="5566" y="17620"/>
                          <a:pt x="6084" y="18045"/>
                        </a:cubicBezTo>
                        <a:cubicBezTo>
                          <a:pt x="6602" y="18470"/>
                          <a:pt x="7161" y="18881"/>
                          <a:pt x="7756" y="19263"/>
                        </a:cubicBezTo>
                        <a:cubicBezTo>
                          <a:pt x="8352" y="19645"/>
                          <a:pt x="8983" y="19999"/>
                          <a:pt x="9639" y="20308"/>
                        </a:cubicBezTo>
                        <a:cubicBezTo>
                          <a:pt x="10296" y="20616"/>
                          <a:pt x="10977" y="20880"/>
                          <a:pt x="11667" y="21083"/>
                        </a:cubicBezTo>
                        <a:cubicBezTo>
                          <a:pt x="12356" y="21287"/>
                          <a:pt x="13054" y="21430"/>
                          <a:pt x="13740" y="21504"/>
                        </a:cubicBezTo>
                        <a:cubicBezTo>
                          <a:pt x="14425" y="21578"/>
                          <a:pt x="15098" y="21581"/>
                          <a:pt x="15737" y="21512"/>
                        </a:cubicBezTo>
                        <a:cubicBezTo>
                          <a:pt x="16377" y="21443"/>
                          <a:pt x="16983" y="21303"/>
                          <a:pt x="17540" y="21095"/>
                        </a:cubicBezTo>
                        <a:cubicBezTo>
                          <a:pt x="18096" y="20888"/>
                          <a:pt x="18602" y="20616"/>
                          <a:pt x="19048" y="20290"/>
                        </a:cubicBezTo>
                        <a:cubicBezTo>
                          <a:pt x="19494" y="19964"/>
                          <a:pt x="19879" y="19586"/>
                          <a:pt x="20203" y="19172"/>
                        </a:cubicBezTo>
                        <a:cubicBezTo>
                          <a:pt x="20526" y="18758"/>
                          <a:pt x="20788" y="18309"/>
                          <a:pt x="20991" y="17841"/>
                        </a:cubicBezTo>
                        <a:cubicBezTo>
                          <a:pt x="21194" y="17372"/>
                          <a:pt x="21340" y="16885"/>
                          <a:pt x="21436" y="16395"/>
                        </a:cubicBezTo>
                        <a:cubicBezTo>
                          <a:pt x="21532" y="15904"/>
                          <a:pt x="21579" y="15409"/>
                          <a:pt x="21586" y="14921"/>
                        </a:cubicBezTo>
                        <a:cubicBezTo>
                          <a:pt x="21594" y="14433"/>
                          <a:pt x="21562" y="13952"/>
                          <a:pt x="21501" y="13485"/>
                        </a:cubicBezTo>
                        <a:cubicBezTo>
                          <a:pt x="21441" y="13018"/>
                          <a:pt x="21351" y="12565"/>
                          <a:pt x="21240" y="12130"/>
                        </a:cubicBezTo>
                        <a:cubicBezTo>
                          <a:pt x="21130" y="11696"/>
                          <a:pt x="20999" y="11279"/>
                          <a:pt x="20855" y="10882"/>
                        </a:cubicBezTo>
                        <a:cubicBezTo>
                          <a:pt x="20711" y="10485"/>
                          <a:pt x="20554" y="10107"/>
                          <a:pt x="20389" y="9750"/>
                        </a:cubicBezTo>
                        <a:cubicBezTo>
                          <a:pt x="20224" y="9392"/>
                          <a:pt x="20035" y="9018"/>
                          <a:pt x="19817" y="8629"/>
                        </a:cubicBezTo>
                        <a:cubicBezTo>
                          <a:pt x="19599" y="8240"/>
                          <a:pt x="19352" y="7836"/>
                          <a:pt x="19070" y="7419"/>
                        </a:cubicBezTo>
                        <a:cubicBezTo>
                          <a:pt x="18788" y="7003"/>
                          <a:pt x="18472" y="6574"/>
                          <a:pt x="18117" y="6139"/>
                        </a:cubicBezTo>
                        <a:cubicBezTo>
                          <a:pt x="17763" y="5704"/>
                          <a:pt x="17369" y="5262"/>
                          <a:pt x="16934" y="4821"/>
                        </a:cubicBezTo>
                        <a:cubicBezTo>
                          <a:pt x="16499" y="4381"/>
                          <a:pt x="16022" y="3942"/>
                          <a:pt x="15504" y="3517"/>
                        </a:cubicBezTo>
                        <a:cubicBezTo>
                          <a:pt x="14986" y="3092"/>
                          <a:pt x="14427" y="2681"/>
                          <a:pt x="13832" y="2299"/>
                        </a:cubicBezTo>
                        <a:cubicBezTo>
                          <a:pt x="13236" y="1917"/>
                          <a:pt x="12605" y="1563"/>
                          <a:pt x="11949" y="1254"/>
                        </a:cubicBezTo>
                        <a:cubicBezTo>
                          <a:pt x="11292" y="946"/>
                          <a:pt x="10611" y="682"/>
                          <a:pt x="9921" y="479"/>
                        </a:cubicBezTo>
                        <a:cubicBezTo>
                          <a:pt x="9232" y="275"/>
                          <a:pt x="8534" y="132"/>
                          <a:pt x="7848" y="58"/>
                        </a:cubicBezTo>
                        <a:cubicBezTo>
                          <a:pt x="7163" y="-16"/>
                          <a:pt x="6490" y="-19"/>
                          <a:pt x="5851" y="50"/>
                        </a:cubicBezTo>
                        <a:close/>
                        <a:moveTo>
                          <a:pt x="5851" y="50"/>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grpSp>
            <p:sp>
              <p:nvSpPr>
                <p:cNvPr id="115" name="AutoShape 151"/>
                <p:cNvSpPr>
                  <a:spLocks/>
                </p:cNvSpPr>
                <p:nvPr/>
              </p:nvSpPr>
              <p:spPr bwMode="auto">
                <a:xfrm>
                  <a:off x="7236353" y="5399016"/>
                  <a:ext cx="306682" cy="788122"/>
                </a:xfrm>
                <a:custGeom>
                  <a:avLst/>
                  <a:gdLst/>
                  <a:ahLst/>
                  <a:cxnLst/>
                  <a:rect l="0" t="0" r="r" b="b"/>
                  <a:pathLst>
                    <a:path w="21600" h="21584">
                      <a:moveTo>
                        <a:pt x="8256" y="7759"/>
                      </a:moveTo>
                      <a:lnTo>
                        <a:pt x="5749" y="21522"/>
                      </a:lnTo>
                      <a:cubicBezTo>
                        <a:pt x="7431" y="21562"/>
                        <a:pt x="9125" y="21584"/>
                        <a:pt x="10831" y="21584"/>
                      </a:cubicBezTo>
                      <a:cubicBezTo>
                        <a:pt x="12517" y="21584"/>
                        <a:pt x="14187" y="21562"/>
                        <a:pt x="15848" y="21524"/>
                      </a:cubicBezTo>
                      <a:lnTo>
                        <a:pt x="13341" y="7760"/>
                      </a:lnTo>
                      <a:lnTo>
                        <a:pt x="21600" y="38"/>
                      </a:lnTo>
                      <a:cubicBezTo>
                        <a:pt x="13868" y="-16"/>
                        <a:pt x="7680" y="-10"/>
                        <a:pt x="0" y="38"/>
                      </a:cubicBezTo>
                      <a:lnTo>
                        <a:pt x="8256" y="7759"/>
                      </a:lnTo>
                      <a:close/>
                      <a:moveTo>
                        <a:pt x="8256" y="7759"/>
                      </a:moveTo>
                    </a:path>
                  </a:pathLst>
                </a:custGeom>
                <a:solidFill>
                  <a:srgbClr val="BFBFB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16" name="AutoShape 152"/>
                <p:cNvSpPr>
                  <a:spLocks/>
                </p:cNvSpPr>
                <p:nvPr/>
              </p:nvSpPr>
              <p:spPr bwMode="auto">
                <a:xfrm>
                  <a:off x="7099288" y="5303070"/>
                  <a:ext cx="286123" cy="311822"/>
                </a:xfrm>
                <a:custGeom>
                  <a:avLst/>
                  <a:gdLst/>
                  <a:ahLst/>
                  <a:cxnLst/>
                  <a:rect l="0" t="0" r="r" b="b"/>
                  <a:pathLst>
                    <a:path w="21600" h="21600">
                      <a:moveTo>
                        <a:pt x="9350" y="0"/>
                      </a:moveTo>
                      <a:lnTo>
                        <a:pt x="1446" y="7210"/>
                      </a:lnTo>
                      <a:lnTo>
                        <a:pt x="0" y="21600"/>
                      </a:lnTo>
                      <a:lnTo>
                        <a:pt x="21600" y="6897"/>
                      </a:lnTo>
                      <a:close/>
                      <a:moveTo>
                        <a:pt x="9350" y="0"/>
                      </a:moveTo>
                    </a:path>
                  </a:pathLst>
                </a:custGeom>
                <a:solidFill>
                  <a:srgbClr val="5E5E5E"/>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17" name="AutoShape 153"/>
                <p:cNvSpPr>
                  <a:spLocks/>
                </p:cNvSpPr>
                <p:nvPr/>
              </p:nvSpPr>
              <p:spPr bwMode="auto">
                <a:xfrm>
                  <a:off x="7400831" y="5303070"/>
                  <a:ext cx="286123" cy="311822"/>
                </a:xfrm>
                <a:custGeom>
                  <a:avLst/>
                  <a:gdLst/>
                  <a:ahLst/>
                  <a:cxnLst/>
                  <a:rect l="0" t="0" r="r" b="b"/>
                  <a:pathLst>
                    <a:path w="21600" h="21600">
                      <a:moveTo>
                        <a:pt x="12251" y="0"/>
                      </a:moveTo>
                      <a:lnTo>
                        <a:pt x="20153" y="7210"/>
                      </a:lnTo>
                      <a:lnTo>
                        <a:pt x="21600" y="21600"/>
                      </a:lnTo>
                      <a:lnTo>
                        <a:pt x="0" y="6897"/>
                      </a:lnTo>
                      <a:close/>
                      <a:moveTo>
                        <a:pt x="12251" y="0"/>
                      </a:moveTo>
                    </a:path>
                  </a:pathLst>
                </a:custGeom>
                <a:solidFill>
                  <a:srgbClr val="5E5E5E"/>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grpSp>
          <p:grpSp>
            <p:nvGrpSpPr>
              <p:cNvPr id="71" name="Group 102"/>
              <p:cNvGrpSpPr/>
              <p:nvPr/>
            </p:nvGrpSpPr>
            <p:grpSpPr>
              <a:xfrm>
                <a:off x="1195126" y="2901460"/>
                <a:ext cx="1386427" cy="2062911"/>
                <a:chOff x="4055285" y="4145859"/>
                <a:chExt cx="1386427" cy="2062911"/>
              </a:xfrm>
            </p:grpSpPr>
            <p:sp>
              <p:nvSpPr>
                <p:cNvPr id="92" name="AutoShape 168"/>
                <p:cNvSpPr>
                  <a:spLocks/>
                </p:cNvSpPr>
                <p:nvPr/>
              </p:nvSpPr>
              <p:spPr bwMode="auto">
                <a:xfrm>
                  <a:off x="4055285" y="5386072"/>
                  <a:ext cx="1386427" cy="822698"/>
                </a:xfrm>
                <a:custGeom>
                  <a:avLst/>
                  <a:gdLst/>
                  <a:ahLst/>
                  <a:cxnLst/>
                  <a:rect l="0" t="0" r="r" b="b"/>
                  <a:pathLst>
                    <a:path w="21600" h="21557">
                      <a:moveTo>
                        <a:pt x="3718" y="4260"/>
                      </a:moveTo>
                      <a:cubicBezTo>
                        <a:pt x="1861" y="6289"/>
                        <a:pt x="1088" y="10641"/>
                        <a:pt x="0" y="15799"/>
                      </a:cubicBezTo>
                      <a:cubicBezTo>
                        <a:pt x="3072" y="19426"/>
                        <a:pt x="6814" y="21557"/>
                        <a:pt x="10852" y="21557"/>
                      </a:cubicBezTo>
                      <a:cubicBezTo>
                        <a:pt x="14844" y="21557"/>
                        <a:pt x="18548" y="19473"/>
                        <a:pt x="21600" y="15920"/>
                      </a:cubicBezTo>
                      <a:cubicBezTo>
                        <a:pt x="20504" y="10692"/>
                        <a:pt x="19746" y="6254"/>
                        <a:pt x="17853" y="4260"/>
                      </a:cubicBezTo>
                      <a:cubicBezTo>
                        <a:pt x="14626" y="859"/>
                        <a:pt x="12684" y="45"/>
                        <a:pt x="10779" y="1"/>
                      </a:cubicBezTo>
                      <a:cubicBezTo>
                        <a:pt x="8831" y="-43"/>
                        <a:pt x="6922" y="760"/>
                        <a:pt x="3718" y="4260"/>
                      </a:cubicBezTo>
                      <a:close/>
                      <a:moveTo>
                        <a:pt x="3718" y="4260"/>
                      </a:moveTo>
                    </a:path>
                  </a:pathLst>
                </a:custGeom>
                <a:solidFill>
                  <a:srgbClr val="484848"/>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93" name="AutoShape 169"/>
                <p:cNvSpPr>
                  <a:spLocks/>
                </p:cNvSpPr>
                <p:nvPr/>
              </p:nvSpPr>
              <p:spPr bwMode="auto">
                <a:xfrm>
                  <a:off x="4534457" y="5162340"/>
                  <a:ext cx="417514" cy="593681"/>
                </a:xfrm>
                <a:custGeom>
                  <a:avLst/>
                  <a:gdLst/>
                  <a:ahLst/>
                  <a:cxnLst/>
                  <a:rect l="0" t="0" r="r" b="b"/>
                  <a:pathLst>
                    <a:path w="17930" h="18584">
                      <a:moveTo>
                        <a:pt x="200" y="7960"/>
                      </a:moveTo>
                      <a:cubicBezTo>
                        <a:pt x="2107" y="15837"/>
                        <a:pt x="4879" y="17388"/>
                        <a:pt x="8026" y="18584"/>
                      </a:cubicBezTo>
                      <a:lnTo>
                        <a:pt x="9920" y="18584"/>
                      </a:lnTo>
                      <a:cubicBezTo>
                        <a:pt x="13613" y="16633"/>
                        <a:pt x="17155" y="13481"/>
                        <a:pt x="17860" y="8075"/>
                      </a:cubicBezTo>
                      <a:cubicBezTo>
                        <a:pt x="19310" y="-3016"/>
                        <a:pt x="-2290" y="-2326"/>
                        <a:pt x="200" y="7960"/>
                      </a:cubicBezTo>
                      <a:close/>
                      <a:moveTo>
                        <a:pt x="200" y="7960"/>
                      </a:moveTo>
                    </a:path>
                  </a:pathLst>
                </a:custGeom>
                <a:solidFill>
                  <a:schemeClr val="bg1">
                    <a:lumMod val="85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94" name="AutoShape 170"/>
                <p:cNvSpPr>
                  <a:spLocks/>
                </p:cNvSpPr>
                <p:nvPr/>
              </p:nvSpPr>
              <p:spPr bwMode="auto">
                <a:xfrm>
                  <a:off x="4576737" y="4936847"/>
                  <a:ext cx="341762" cy="628915"/>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95" name="AutoShape 171"/>
                <p:cNvSpPr>
                  <a:spLocks/>
                </p:cNvSpPr>
                <p:nvPr/>
              </p:nvSpPr>
              <p:spPr bwMode="auto">
                <a:xfrm>
                  <a:off x="4576737" y="5176434"/>
                  <a:ext cx="341762" cy="232540"/>
                </a:xfrm>
                <a:custGeom>
                  <a:avLst/>
                  <a:gdLst/>
                  <a:ahLst/>
                  <a:cxnLst/>
                  <a:rect l="0" t="0" r="r" b="b"/>
                  <a:pathLst>
                    <a:path w="21600" h="21600">
                      <a:moveTo>
                        <a:pt x="21600" y="5867"/>
                      </a:moveTo>
                      <a:lnTo>
                        <a:pt x="21600" y="0"/>
                      </a:lnTo>
                      <a:lnTo>
                        <a:pt x="0" y="0"/>
                      </a:lnTo>
                      <a:lnTo>
                        <a:pt x="0" y="21600"/>
                      </a:lnTo>
                      <a:close/>
                      <a:moveTo>
                        <a:pt x="21600" y="5867"/>
                      </a:moveTo>
                    </a:path>
                  </a:pathLst>
                </a:custGeom>
                <a:solidFill>
                  <a:srgbClr val="CCCCCC"/>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96" name="AutoShape 172"/>
                <p:cNvSpPr>
                  <a:spLocks/>
                </p:cNvSpPr>
                <p:nvPr/>
              </p:nvSpPr>
              <p:spPr bwMode="auto">
                <a:xfrm>
                  <a:off x="4308964" y="4302647"/>
                  <a:ext cx="882592" cy="958346"/>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7C2AB"/>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97" name="AutoShape 173"/>
                <p:cNvSpPr>
                  <a:spLocks/>
                </p:cNvSpPr>
                <p:nvPr/>
              </p:nvSpPr>
              <p:spPr bwMode="auto">
                <a:xfrm>
                  <a:off x="4745856" y="4302647"/>
                  <a:ext cx="440415" cy="958346"/>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AD9CA"/>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98" name="AutoShape 174"/>
                <p:cNvSpPr>
                  <a:spLocks/>
                </p:cNvSpPr>
                <p:nvPr/>
              </p:nvSpPr>
              <p:spPr bwMode="auto">
                <a:xfrm>
                  <a:off x="4576737" y="5416020"/>
                  <a:ext cx="341762" cy="350572"/>
                </a:xfrm>
                <a:custGeom>
                  <a:avLst/>
                  <a:gdLst/>
                  <a:ahLst/>
                  <a:cxnLst/>
                  <a:rect l="0" t="0" r="r" b="b"/>
                  <a:pathLst>
                    <a:path w="21600" h="21600">
                      <a:moveTo>
                        <a:pt x="0" y="0"/>
                      </a:moveTo>
                      <a:cubicBezTo>
                        <a:pt x="0" y="10906"/>
                        <a:pt x="9409" y="6781"/>
                        <a:pt x="9409" y="21600"/>
                      </a:cubicBezTo>
                      <a:lnTo>
                        <a:pt x="12191" y="21600"/>
                      </a:lnTo>
                      <a:cubicBezTo>
                        <a:pt x="12191" y="6782"/>
                        <a:pt x="21600" y="10906"/>
                        <a:pt x="21600" y="0"/>
                      </a:cubicBezTo>
                      <a:lnTo>
                        <a:pt x="0" y="0"/>
                      </a:lnTo>
                      <a:close/>
                      <a:moveTo>
                        <a:pt x="0" y="0"/>
                      </a:moveTo>
                    </a:path>
                  </a:pathLst>
                </a:cu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99" name="AutoShape 175"/>
                <p:cNvSpPr>
                  <a:spLocks/>
                </p:cNvSpPr>
                <p:nvPr/>
              </p:nvSpPr>
              <p:spPr bwMode="auto">
                <a:xfrm>
                  <a:off x="4294871" y="4359021"/>
                  <a:ext cx="910779" cy="419277"/>
                </a:xfrm>
                <a:custGeom>
                  <a:avLst/>
                  <a:gdLst/>
                  <a:ahLst/>
                  <a:cxnLst/>
                  <a:rect l="0" t="0" r="r" b="b"/>
                  <a:pathLst>
                    <a:path w="21339" h="19952">
                      <a:moveTo>
                        <a:pt x="16213" y="4995"/>
                      </a:moveTo>
                      <a:cubicBezTo>
                        <a:pt x="14681" y="6345"/>
                        <a:pt x="9351" y="13230"/>
                        <a:pt x="7153" y="13365"/>
                      </a:cubicBezTo>
                      <a:cubicBezTo>
                        <a:pt x="4954" y="13500"/>
                        <a:pt x="7553" y="12555"/>
                        <a:pt x="8152" y="11205"/>
                      </a:cubicBezTo>
                      <a:cubicBezTo>
                        <a:pt x="8752" y="9855"/>
                        <a:pt x="3955" y="14310"/>
                        <a:pt x="2822" y="14445"/>
                      </a:cubicBezTo>
                      <a:cubicBezTo>
                        <a:pt x="1689" y="14580"/>
                        <a:pt x="2822" y="14175"/>
                        <a:pt x="3355" y="12689"/>
                      </a:cubicBezTo>
                      <a:cubicBezTo>
                        <a:pt x="3888" y="11204"/>
                        <a:pt x="1423" y="13499"/>
                        <a:pt x="1822" y="17549"/>
                      </a:cubicBezTo>
                      <a:cubicBezTo>
                        <a:pt x="2222" y="21600"/>
                        <a:pt x="173" y="20083"/>
                        <a:pt x="40" y="16304"/>
                      </a:cubicBezTo>
                      <a:cubicBezTo>
                        <a:pt x="-93" y="12524"/>
                        <a:pt x="90" y="11880"/>
                        <a:pt x="823" y="8370"/>
                      </a:cubicBezTo>
                      <a:cubicBezTo>
                        <a:pt x="1556" y="4860"/>
                        <a:pt x="11216" y="0"/>
                        <a:pt x="14281" y="0"/>
                      </a:cubicBezTo>
                      <a:cubicBezTo>
                        <a:pt x="17346" y="0"/>
                        <a:pt x="19878" y="6210"/>
                        <a:pt x="20611" y="8910"/>
                      </a:cubicBezTo>
                      <a:cubicBezTo>
                        <a:pt x="21344" y="11610"/>
                        <a:pt x="21507" y="14536"/>
                        <a:pt x="21174" y="16965"/>
                      </a:cubicBezTo>
                      <a:cubicBezTo>
                        <a:pt x="20840" y="19395"/>
                        <a:pt x="19811" y="20520"/>
                        <a:pt x="19811" y="17415"/>
                      </a:cubicBezTo>
                      <a:cubicBezTo>
                        <a:pt x="19811" y="14310"/>
                        <a:pt x="17346" y="10665"/>
                        <a:pt x="16213" y="4995"/>
                      </a:cubicBezTo>
                      <a:close/>
                      <a:moveTo>
                        <a:pt x="16213" y="4995"/>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grpSp>
              <p:nvGrpSpPr>
                <p:cNvPr id="100" name="Group 178"/>
                <p:cNvGrpSpPr>
                  <a:grpSpLocks/>
                </p:cNvGrpSpPr>
                <p:nvPr/>
              </p:nvGrpSpPr>
              <p:grpSpPr bwMode="auto">
                <a:xfrm>
                  <a:off x="4252591" y="4625032"/>
                  <a:ext cx="995338" cy="223732"/>
                  <a:chOff x="0" y="0"/>
                  <a:chExt cx="565" cy="126"/>
                </a:xfrm>
                <a:solidFill>
                  <a:srgbClr val="FAD9CA"/>
                </a:solidFill>
              </p:grpSpPr>
              <p:sp>
                <p:nvSpPr>
                  <p:cNvPr id="105" name="AutoShape 176"/>
                  <p:cNvSpPr>
                    <a:spLocks/>
                  </p:cNvSpPr>
                  <p:nvPr/>
                </p:nvSpPr>
                <p:spPr bwMode="auto">
                  <a:xfrm>
                    <a:off x="504" y="0"/>
                    <a:ext cx="61" cy="126"/>
                  </a:xfrm>
                  <a:custGeom>
                    <a:avLst/>
                    <a:gdLst/>
                    <a:ahLst/>
                    <a:cxnLst/>
                    <a:rect l="0" t="0" r="r" b="b"/>
                    <a:pathLst>
                      <a:path w="21587" h="21561">
                        <a:moveTo>
                          <a:pt x="15736" y="50"/>
                        </a:moveTo>
                        <a:cubicBezTo>
                          <a:pt x="15096" y="-19"/>
                          <a:pt x="14423" y="-15"/>
                          <a:pt x="13738" y="58"/>
                        </a:cubicBezTo>
                        <a:cubicBezTo>
                          <a:pt x="13052" y="132"/>
                          <a:pt x="12354" y="275"/>
                          <a:pt x="11665" y="479"/>
                        </a:cubicBezTo>
                        <a:cubicBezTo>
                          <a:pt x="10975" y="682"/>
                          <a:pt x="10294" y="946"/>
                          <a:pt x="9637" y="1255"/>
                        </a:cubicBezTo>
                        <a:cubicBezTo>
                          <a:pt x="8981" y="1563"/>
                          <a:pt x="8350" y="1917"/>
                          <a:pt x="7755" y="2299"/>
                        </a:cubicBezTo>
                        <a:cubicBezTo>
                          <a:pt x="7159" y="2682"/>
                          <a:pt x="6600" y="3093"/>
                          <a:pt x="6082" y="3518"/>
                        </a:cubicBezTo>
                        <a:cubicBezTo>
                          <a:pt x="5564" y="3943"/>
                          <a:pt x="5088" y="4381"/>
                          <a:pt x="4652" y="4821"/>
                        </a:cubicBezTo>
                        <a:cubicBezTo>
                          <a:pt x="4217" y="5262"/>
                          <a:pt x="3824" y="5704"/>
                          <a:pt x="3469" y="6139"/>
                        </a:cubicBezTo>
                        <a:cubicBezTo>
                          <a:pt x="3114" y="6575"/>
                          <a:pt x="2798" y="7003"/>
                          <a:pt x="2517" y="7420"/>
                        </a:cubicBezTo>
                        <a:cubicBezTo>
                          <a:pt x="2235" y="7836"/>
                          <a:pt x="1988" y="8240"/>
                          <a:pt x="1770" y="8629"/>
                        </a:cubicBezTo>
                        <a:cubicBezTo>
                          <a:pt x="1552" y="9018"/>
                          <a:pt x="1363" y="9392"/>
                          <a:pt x="1198" y="9750"/>
                        </a:cubicBezTo>
                        <a:cubicBezTo>
                          <a:pt x="1033" y="10108"/>
                          <a:pt x="876" y="10485"/>
                          <a:pt x="732" y="10882"/>
                        </a:cubicBezTo>
                        <a:cubicBezTo>
                          <a:pt x="589" y="11279"/>
                          <a:pt x="458" y="11696"/>
                          <a:pt x="347" y="12131"/>
                        </a:cubicBezTo>
                        <a:cubicBezTo>
                          <a:pt x="237" y="12566"/>
                          <a:pt x="147" y="13019"/>
                          <a:pt x="86" y="13485"/>
                        </a:cubicBezTo>
                        <a:cubicBezTo>
                          <a:pt x="26" y="13952"/>
                          <a:pt x="-6" y="14433"/>
                          <a:pt x="2" y="14921"/>
                        </a:cubicBezTo>
                        <a:cubicBezTo>
                          <a:pt x="9" y="15409"/>
                          <a:pt x="56" y="15904"/>
                          <a:pt x="152" y="16395"/>
                        </a:cubicBezTo>
                        <a:cubicBezTo>
                          <a:pt x="249" y="16886"/>
                          <a:pt x="394" y="17373"/>
                          <a:pt x="598" y="17841"/>
                        </a:cubicBezTo>
                        <a:cubicBezTo>
                          <a:pt x="801" y="18309"/>
                          <a:pt x="1063" y="18759"/>
                          <a:pt x="1386" y="19173"/>
                        </a:cubicBezTo>
                        <a:cubicBezTo>
                          <a:pt x="1710" y="19587"/>
                          <a:pt x="2096" y="19965"/>
                          <a:pt x="2542" y="20290"/>
                        </a:cubicBezTo>
                        <a:cubicBezTo>
                          <a:pt x="2988" y="20616"/>
                          <a:pt x="3494" y="20889"/>
                          <a:pt x="4050" y="21095"/>
                        </a:cubicBezTo>
                        <a:cubicBezTo>
                          <a:pt x="4606" y="21303"/>
                          <a:pt x="5213" y="21444"/>
                          <a:pt x="5852" y="21512"/>
                        </a:cubicBezTo>
                        <a:cubicBezTo>
                          <a:pt x="6492" y="21581"/>
                          <a:pt x="7165" y="21577"/>
                          <a:pt x="7850" y="21504"/>
                        </a:cubicBezTo>
                        <a:cubicBezTo>
                          <a:pt x="8536" y="21430"/>
                          <a:pt x="9234" y="21287"/>
                          <a:pt x="9923" y="21083"/>
                        </a:cubicBezTo>
                        <a:cubicBezTo>
                          <a:pt x="10613" y="20880"/>
                          <a:pt x="11294" y="20616"/>
                          <a:pt x="11951" y="20307"/>
                        </a:cubicBezTo>
                        <a:cubicBezTo>
                          <a:pt x="12607" y="19999"/>
                          <a:pt x="13238" y="19645"/>
                          <a:pt x="13833" y="19263"/>
                        </a:cubicBezTo>
                        <a:cubicBezTo>
                          <a:pt x="14429" y="18880"/>
                          <a:pt x="14988" y="18469"/>
                          <a:pt x="15506" y="18044"/>
                        </a:cubicBezTo>
                        <a:cubicBezTo>
                          <a:pt x="16024" y="17619"/>
                          <a:pt x="16500" y="17181"/>
                          <a:pt x="16936" y="16741"/>
                        </a:cubicBezTo>
                        <a:cubicBezTo>
                          <a:pt x="17371" y="16300"/>
                          <a:pt x="17764" y="15858"/>
                          <a:pt x="18119" y="15423"/>
                        </a:cubicBezTo>
                        <a:cubicBezTo>
                          <a:pt x="18474" y="14987"/>
                          <a:pt x="18790" y="14559"/>
                          <a:pt x="19071" y="14142"/>
                        </a:cubicBezTo>
                        <a:cubicBezTo>
                          <a:pt x="19353" y="13726"/>
                          <a:pt x="19600" y="13322"/>
                          <a:pt x="19818" y="12933"/>
                        </a:cubicBezTo>
                        <a:cubicBezTo>
                          <a:pt x="20036" y="12544"/>
                          <a:pt x="20225" y="12170"/>
                          <a:pt x="20390" y="11812"/>
                        </a:cubicBezTo>
                        <a:cubicBezTo>
                          <a:pt x="20555" y="11454"/>
                          <a:pt x="20712" y="11077"/>
                          <a:pt x="20856" y="10680"/>
                        </a:cubicBezTo>
                        <a:cubicBezTo>
                          <a:pt x="20999" y="10283"/>
                          <a:pt x="21130" y="9866"/>
                          <a:pt x="21241" y="9431"/>
                        </a:cubicBezTo>
                        <a:cubicBezTo>
                          <a:pt x="21351" y="8996"/>
                          <a:pt x="21441" y="8543"/>
                          <a:pt x="21502" y="8077"/>
                        </a:cubicBezTo>
                        <a:cubicBezTo>
                          <a:pt x="21562" y="7610"/>
                          <a:pt x="21594" y="7129"/>
                          <a:pt x="21586" y="6641"/>
                        </a:cubicBezTo>
                        <a:cubicBezTo>
                          <a:pt x="21579" y="6153"/>
                          <a:pt x="21532" y="5658"/>
                          <a:pt x="21436" y="5167"/>
                        </a:cubicBezTo>
                        <a:cubicBezTo>
                          <a:pt x="21339" y="4676"/>
                          <a:pt x="21194" y="4189"/>
                          <a:pt x="20990" y="3721"/>
                        </a:cubicBezTo>
                        <a:cubicBezTo>
                          <a:pt x="20787" y="3253"/>
                          <a:pt x="20525" y="2803"/>
                          <a:pt x="20202" y="2389"/>
                        </a:cubicBezTo>
                        <a:cubicBezTo>
                          <a:pt x="19878" y="1975"/>
                          <a:pt x="19492" y="1597"/>
                          <a:pt x="19046" y="1272"/>
                        </a:cubicBezTo>
                        <a:cubicBezTo>
                          <a:pt x="18600" y="946"/>
                          <a:pt x="18094" y="673"/>
                          <a:pt x="17538" y="467"/>
                        </a:cubicBezTo>
                        <a:cubicBezTo>
                          <a:pt x="16982" y="259"/>
                          <a:pt x="16375" y="118"/>
                          <a:pt x="15736" y="50"/>
                        </a:cubicBezTo>
                        <a:close/>
                        <a:moveTo>
                          <a:pt x="15736" y="50"/>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06" name="AutoShape 177"/>
                  <p:cNvSpPr>
                    <a:spLocks/>
                  </p:cNvSpPr>
                  <p:nvPr/>
                </p:nvSpPr>
                <p:spPr bwMode="auto">
                  <a:xfrm>
                    <a:off x="0" y="0"/>
                    <a:ext cx="61" cy="126"/>
                  </a:xfrm>
                  <a:custGeom>
                    <a:avLst/>
                    <a:gdLst/>
                    <a:ahLst/>
                    <a:cxnLst/>
                    <a:rect l="0" t="0" r="r" b="b"/>
                    <a:pathLst>
                      <a:path w="21587" h="21561">
                        <a:moveTo>
                          <a:pt x="5851" y="50"/>
                        </a:moveTo>
                        <a:cubicBezTo>
                          <a:pt x="5211" y="119"/>
                          <a:pt x="4605" y="259"/>
                          <a:pt x="4048" y="467"/>
                        </a:cubicBezTo>
                        <a:cubicBezTo>
                          <a:pt x="3492" y="674"/>
                          <a:pt x="2986" y="946"/>
                          <a:pt x="2540" y="1272"/>
                        </a:cubicBezTo>
                        <a:cubicBezTo>
                          <a:pt x="2094" y="1598"/>
                          <a:pt x="1709" y="1976"/>
                          <a:pt x="1385" y="2390"/>
                        </a:cubicBezTo>
                        <a:cubicBezTo>
                          <a:pt x="1062" y="2804"/>
                          <a:pt x="800" y="3253"/>
                          <a:pt x="597" y="3721"/>
                        </a:cubicBezTo>
                        <a:cubicBezTo>
                          <a:pt x="394" y="4190"/>
                          <a:pt x="248" y="4677"/>
                          <a:pt x="152" y="5167"/>
                        </a:cubicBezTo>
                        <a:cubicBezTo>
                          <a:pt x="56" y="5658"/>
                          <a:pt x="9" y="6153"/>
                          <a:pt x="2" y="6641"/>
                        </a:cubicBezTo>
                        <a:cubicBezTo>
                          <a:pt x="-6" y="7129"/>
                          <a:pt x="26" y="7610"/>
                          <a:pt x="87" y="8077"/>
                        </a:cubicBezTo>
                        <a:cubicBezTo>
                          <a:pt x="147" y="8544"/>
                          <a:pt x="237" y="8997"/>
                          <a:pt x="348" y="9432"/>
                        </a:cubicBezTo>
                        <a:cubicBezTo>
                          <a:pt x="458" y="9866"/>
                          <a:pt x="589" y="10283"/>
                          <a:pt x="733" y="10680"/>
                        </a:cubicBezTo>
                        <a:cubicBezTo>
                          <a:pt x="877" y="11077"/>
                          <a:pt x="1034" y="11455"/>
                          <a:pt x="1199" y="11812"/>
                        </a:cubicBezTo>
                        <a:cubicBezTo>
                          <a:pt x="1364" y="12170"/>
                          <a:pt x="1553" y="12544"/>
                          <a:pt x="1771" y="12933"/>
                        </a:cubicBezTo>
                        <a:cubicBezTo>
                          <a:pt x="1989" y="13322"/>
                          <a:pt x="2236" y="13726"/>
                          <a:pt x="2518" y="14143"/>
                        </a:cubicBezTo>
                        <a:cubicBezTo>
                          <a:pt x="2800" y="14559"/>
                          <a:pt x="3116" y="14988"/>
                          <a:pt x="3471" y="15423"/>
                        </a:cubicBezTo>
                        <a:cubicBezTo>
                          <a:pt x="3825" y="15858"/>
                          <a:pt x="4219" y="16300"/>
                          <a:pt x="4654" y="16741"/>
                        </a:cubicBezTo>
                        <a:cubicBezTo>
                          <a:pt x="5089" y="17181"/>
                          <a:pt x="5566" y="17620"/>
                          <a:pt x="6084" y="18045"/>
                        </a:cubicBezTo>
                        <a:cubicBezTo>
                          <a:pt x="6602" y="18470"/>
                          <a:pt x="7161" y="18881"/>
                          <a:pt x="7756" y="19263"/>
                        </a:cubicBezTo>
                        <a:cubicBezTo>
                          <a:pt x="8352" y="19645"/>
                          <a:pt x="8983" y="19999"/>
                          <a:pt x="9639" y="20308"/>
                        </a:cubicBezTo>
                        <a:cubicBezTo>
                          <a:pt x="10296" y="20616"/>
                          <a:pt x="10977" y="20880"/>
                          <a:pt x="11667" y="21083"/>
                        </a:cubicBezTo>
                        <a:cubicBezTo>
                          <a:pt x="12356" y="21287"/>
                          <a:pt x="13054" y="21430"/>
                          <a:pt x="13740" y="21504"/>
                        </a:cubicBezTo>
                        <a:cubicBezTo>
                          <a:pt x="14425" y="21578"/>
                          <a:pt x="15098" y="21581"/>
                          <a:pt x="15737" y="21512"/>
                        </a:cubicBezTo>
                        <a:cubicBezTo>
                          <a:pt x="16377" y="21443"/>
                          <a:pt x="16983" y="21303"/>
                          <a:pt x="17540" y="21095"/>
                        </a:cubicBezTo>
                        <a:cubicBezTo>
                          <a:pt x="18096" y="20888"/>
                          <a:pt x="18602" y="20616"/>
                          <a:pt x="19048" y="20290"/>
                        </a:cubicBezTo>
                        <a:cubicBezTo>
                          <a:pt x="19494" y="19964"/>
                          <a:pt x="19879" y="19586"/>
                          <a:pt x="20203" y="19172"/>
                        </a:cubicBezTo>
                        <a:cubicBezTo>
                          <a:pt x="20526" y="18758"/>
                          <a:pt x="20788" y="18309"/>
                          <a:pt x="20991" y="17841"/>
                        </a:cubicBezTo>
                        <a:cubicBezTo>
                          <a:pt x="21194" y="17372"/>
                          <a:pt x="21340" y="16885"/>
                          <a:pt x="21436" y="16395"/>
                        </a:cubicBezTo>
                        <a:cubicBezTo>
                          <a:pt x="21532" y="15904"/>
                          <a:pt x="21579" y="15409"/>
                          <a:pt x="21586" y="14921"/>
                        </a:cubicBezTo>
                        <a:cubicBezTo>
                          <a:pt x="21594" y="14433"/>
                          <a:pt x="21562" y="13952"/>
                          <a:pt x="21501" y="13485"/>
                        </a:cubicBezTo>
                        <a:cubicBezTo>
                          <a:pt x="21441" y="13018"/>
                          <a:pt x="21351" y="12565"/>
                          <a:pt x="21240" y="12130"/>
                        </a:cubicBezTo>
                        <a:cubicBezTo>
                          <a:pt x="21130" y="11696"/>
                          <a:pt x="20999" y="11279"/>
                          <a:pt x="20855" y="10882"/>
                        </a:cubicBezTo>
                        <a:cubicBezTo>
                          <a:pt x="20711" y="10485"/>
                          <a:pt x="20554" y="10107"/>
                          <a:pt x="20389" y="9750"/>
                        </a:cubicBezTo>
                        <a:cubicBezTo>
                          <a:pt x="20224" y="9392"/>
                          <a:pt x="20035" y="9018"/>
                          <a:pt x="19817" y="8629"/>
                        </a:cubicBezTo>
                        <a:cubicBezTo>
                          <a:pt x="19599" y="8240"/>
                          <a:pt x="19352" y="7836"/>
                          <a:pt x="19070" y="7419"/>
                        </a:cubicBezTo>
                        <a:cubicBezTo>
                          <a:pt x="18788" y="7003"/>
                          <a:pt x="18472" y="6574"/>
                          <a:pt x="18117" y="6139"/>
                        </a:cubicBezTo>
                        <a:cubicBezTo>
                          <a:pt x="17763" y="5704"/>
                          <a:pt x="17369" y="5262"/>
                          <a:pt x="16934" y="4821"/>
                        </a:cubicBezTo>
                        <a:cubicBezTo>
                          <a:pt x="16499" y="4381"/>
                          <a:pt x="16022" y="3942"/>
                          <a:pt x="15504" y="3517"/>
                        </a:cubicBezTo>
                        <a:cubicBezTo>
                          <a:pt x="14986" y="3092"/>
                          <a:pt x="14427" y="2681"/>
                          <a:pt x="13832" y="2299"/>
                        </a:cubicBezTo>
                        <a:cubicBezTo>
                          <a:pt x="13236" y="1917"/>
                          <a:pt x="12605" y="1563"/>
                          <a:pt x="11949" y="1254"/>
                        </a:cubicBezTo>
                        <a:cubicBezTo>
                          <a:pt x="11292" y="946"/>
                          <a:pt x="10611" y="682"/>
                          <a:pt x="9921" y="479"/>
                        </a:cubicBezTo>
                        <a:cubicBezTo>
                          <a:pt x="9232" y="275"/>
                          <a:pt x="8534" y="132"/>
                          <a:pt x="7848" y="58"/>
                        </a:cubicBezTo>
                        <a:cubicBezTo>
                          <a:pt x="7163" y="-16"/>
                          <a:pt x="6490" y="-19"/>
                          <a:pt x="5851" y="50"/>
                        </a:cubicBezTo>
                        <a:close/>
                        <a:moveTo>
                          <a:pt x="5851" y="50"/>
                        </a:moveTo>
                      </a:path>
                    </a:pathLst>
                  </a:custGeom>
                  <a:grp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grpSp>
            <p:sp>
              <p:nvSpPr>
                <p:cNvPr id="101" name="AutoShape 179"/>
                <p:cNvSpPr>
                  <a:spLocks/>
                </p:cNvSpPr>
                <p:nvPr/>
              </p:nvSpPr>
              <p:spPr bwMode="auto">
                <a:xfrm>
                  <a:off x="4280778" y="4145859"/>
                  <a:ext cx="917825" cy="491505"/>
                </a:xfrm>
                <a:custGeom>
                  <a:avLst/>
                  <a:gdLst/>
                  <a:ahLst/>
                  <a:cxnLst/>
                  <a:rect l="0" t="0" r="r" b="b"/>
                  <a:pathLst>
                    <a:path w="21600" h="17379">
                      <a:moveTo>
                        <a:pt x="0" y="17132"/>
                      </a:moveTo>
                      <a:cubicBezTo>
                        <a:pt x="1001" y="-763"/>
                        <a:pt x="13216" y="-4221"/>
                        <a:pt x="16889" y="4809"/>
                      </a:cubicBezTo>
                      <a:cubicBezTo>
                        <a:pt x="21291" y="6500"/>
                        <a:pt x="21472" y="15790"/>
                        <a:pt x="21600" y="17379"/>
                      </a:cubicBezTo>
                      <a:cubicBezTo>
                        <a:pt x="21533" y="17145"/>
                        <a:pt x="17377" y="11337"/>
                        <a:pt x="16508" y="9542"/>
                      </a:cubicBezTo>
                      <a:lnTo>
                        <a:pt x="10875" y="12007"/>
                      </a:lnTo>
                      <a:cubicBezTo>
                        <a:pt x="10875" y="12008"/>
                        <a:pt x="4427" y="14786"/>
                        <a:pt x="0" y="17132"/>
                      </a:cubicBezTo>
                      <a:close/>
                      <a:moveTo>
                        <a:pt x="0" y="17132"/>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02" name="AutoShape 180"/>
                <p:cNvSpPr>
                  <a:spLocks/>
                </p:cNvSpPr>
                <p:nvPr/>
              </p:nvSpPr>
              <p:spPr bwMode="auto">
                <a:xfrm>
                  <a:off x="4731763" y="5754260"/>
                  <a:ext cx="33472" cy="447463"/>
                </a:xfrm>
                <a:custGeom>
                  <a:avLst/>
                  <a:gdLst/>
                  <a:ahLst/>
                  <a:cxnLst/>
                  <a:rect l="0" t="0" r="r" b="b"/>
                  <a:pathLst>
                    <a:path w="14966" h="21600">
                      <a:moveTo>
                        <a:pt x="9521" y="21600"/>
                      </a:moveTo>
                      <a:cubicBezTo>
                        <a:pt x="-938" y="15476"/>
                        <a:pt x="-4474" y="8595"/>
                        <a:pt x="7666" y="0"/>
                      </a:cubicBezTo>
                      <a:cubicBezTo>
                        <a:pt x="16996" y="8595"/>
                        <a:pt x="17126" y="15476"/>
                        <a:pt x="9521" y="21600"/>
                      </a:cubicBezTo>
                      <a:close/>
                      <a:moveTo>
                        <a:pt x="9521" y="21600"/>
                      </a:moveTo>
                    </a:path>
                  </a:pathLst>
                </a:custGeom>
                <a:solidFill>
                  <a:schemeClr val="bg2"/>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03" name="AutoShape 181"/>
                <p:cNvSpPr>
                  <a:spLocks/>
                </p:cNvSpPr>
                <p:nvPr/>
              </p:nvSpPr>
              <p:spPr bwMode="auto">
                <a:xfrm>
                  <a:off x="4224404" y="5683794"/>
                  <a:ext cx="151503" cy="461557"/>
                </a:xfrm>
                <a:custGeom>
                  <a:avLst/>
                  <a:gdLst/>
                  <a:ahLst/>
                  <a:cxnLst/>
                  <a:rect l="0" t="0" r="r" b="b"/>
                  <a:pathLst>
                    <a:path w="18282" h="21600">
                      <a:moveTo>
                        <a:pt x="17275" y="21600"/>
                      </a:moveTo>
                      <a:cubicBezTo>
                        <a:pt x="18185" y="13279"/>
                        <a:pt x="8637" y="3364"/>
                        <a:pt x="0" y="0"/>
                      </a:cubicBezTo>
                      <a:cubicBezTo>
                        <a:pt x="11283" y="2745"/>
                        <a:pt x="21600" y="12480"/>
                        <a:pt x="17275" y="21600"/>
                      </a:cubicBezTo>
                      <a:close/>
                      <a:moveTo>
                        <a:pt x="17275" y="21600"/>
                      </a:moveTo>
                    </a:path>
                  </a:pathLst>
                </a:custGeom>
                <a:solidFill>
                  <a:schemeClr val="bg2"/>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104" name="AutoShape 182"/>
                <p:cNvSpPr>
                  <a:spLocks/>
                </p:cNvSpPr>
                <p:nvPr/>
              </p:nvSpPr>
              <p:spPr bwMode="auto">
                <a:xfrm>
                  <a:off x="5112281" y="5683794"/>
                  <a:ext cx="151503" cy="461557"/>
                </a:xfrm>
                <a:custGeom>
                  <a:avLst/>
                  <a:gdLst/>
                  <a:ahLst/>
                  <a:cxnLst/>
                  <a:rect l="0" t="0" r="r" b="b"/>
                  <a:pathLst>
                    <a:path w="18283" h="21600">
                      <a:moveTo>
                        <a:pt x="1007" y="21600"/>
                      </a:moveTo>
                      <a:cubicBezTo>
                        <a:pt x="98" y="13279"/>
                        <a:pt x="9646" y="3364"/>
                        <a:pt x="18283" y="0"/>
                      </a:cubicBezTo>
                      <a:cubicBezTo>
                        <a:pt x="6998" y="2745"/>
                        <a:pt x="-3317" y="12480"/>
                        <a:pt x="1007" y="21600"/>
                      </a:cubicBezTo>
                      <a:close/>
                      <a:moveTo>
                        <a:pt x="1007" y="21600"/>
                      </a:moveTo>
                    </a:path>
                  </a:pathLst>
                </a:custGeom>
                <a:solidFill>
                  <a:schemeClr val="bg2"/>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grpSp>
          <p:grpSp>
            <p:nvGrpSpPr>
              <p:cNvPr id="72" name="Group 137"/>
              <p:cNvGrpSpPr/>
              <p:nvPr/>
            </p:nvGrpSpPr>
            <p:grpSpPr>
              <a:xfrm>
                <a:off x="2420271" y="2598116"/>
                <a:ext cx="1661233" cy="2507681"/>
                <a:chOff x="5280430" y="3842515"/>
                <a:chExt cx="1661233" cy="2507681"/>
              </a:xfrm>
            </p:grpSpPr>
            <p:sp>
              <p:nvSpPr>
                <p:cNvPr id="73" name="AutoShape 94"/>
                <p:cNvSpPr>
                  <a:spLocks/>
                </p:cNvSpPr>
                <p:nvPr/>
              </p:nvSpPr>
              <p:spPr bwMode="auto">
                <a:xfrm>
                  <a:off x="5449297" y="4197137"/>
                  <a:ext cx="958322" cy="2011633"/>
                </a:xfrm>
                <a:custGeom>
                  <a:avLst/>
                  <a:gdLst/>
                  <a:ahLst/>
                  <a:cxnLst/>
                  <a:rect l="0" t="0" r="r" b="b"/>
                  <a:pathLst>
                    <a:path w="19088" h="19496">
                      <a:moveTo>
                        <a:pt x="2661" y="62"/>
                      </a:moveTo>
                      <a:cubicBezTo>
                        <a:pt x="1024" y="1534"/>
                        <a:pt x="-2264" y="10266"/>
                        <a:pt x="2395" y="15296"/>
                      </a:cubicBezTo>
                      <a:cubicBezTo>
                        <a:pt x="7055" y="20326"/>
                        <a:pt x="18832" y="20496"/>
                        <a:pt x="19084" y="17613"/>
                      </a:cubicBezTo>
                      <a:cubicBezTo>
                        <a:pt x="19336" y="14730"/>
                        <a:pt x="5809" y="-1104"/>
                        <a:pt x="2661" y="62"/>
                      </a:cubicBezTo>
                      <a:close/>
                      <a:moveTo>
                        <a:pt x="2661" y="62"/>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74" name="AutoShape 95"/>
                <p:cNvSpPr>
                  <a:spLocks/>
                </p:cNvSpPr>
                <p:nvPr/>
              </p:nvSpPr>
              <p:spPr bwMode="auto">
                <a:xfrm>
                  <a:off x="5787032" y="4197137"/>
                  <a:ext cx="954101" cy="1992635"/>
                </a:xfrm>
                <a:custGeom>
                  <a:avLst/>
                  <a:gdLst/>
                  <a:ahLst/>
                  <a:cxnLst/>
                  <a:rect l="0" t="0" r="r" b="b"/>
                  <a:pathLst>
                    <a:path w="19148" h="19304">
                      <a:moveTo>
                        <a:pt x="16626" y="61"/>
                      </a:moveTo>
                      <a:cubicBezTo>
                        <a:pt x="18275" y="1533"/>
                        <a:pt x="21350" y="9727"/>
                        <a:pt x="16656" y="14756"/>
                      </a:cubicBezTo>
                      <a:cubicBezTo>
                        <a:pt x="11963" y="19786"/>
                        <a:pt x="258" y="20496"/>
                        <a:pt x="4" y="17614"/>
                      </a:cubicBezTo>
                      <a:cubicBezTo>
                        <a:pt x="-250" y="14731"/>
                        <a:pt x="13454" y="-1104"/>
                        <a:pt x="16626" y="61"/>
                      </a:cubicBezTo>
                      <a:close/>
                      <a:moveTo>
                        <a:pt x="16626" y="61"/>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75" name="AutoShape 96"/>
                <p:cNvSpPr>
                  <a:spLocks/>
                </p:cNvSpPr>
                <p:nvPr/>
              </p:nvSpPr>
              <p:spPr bwMode="auto">
                <a:xfrm>
                  <a:off x="5280430" y="5362322"/>
                  <a:ext cx="1661233" cy="983653"/>
                </a:xfrm>
                <a:custGeom>
                  <a:avLst/>
                  <a:gdLst/>
                  <a:ahLst/>
                  <a:cxnLst/>
                  <a:rect l="0" t="0" r="r" b="b"/>
                  <a:pathLst>
                    <a:path w="21600" h="21557">
                      <a:moveTo>
                        <a:pt x="3729" y="4260"/>
                      </a:moveTo>
                      <a:cubicBezTo>
                        <a:pt x="1865" y="6296"/>
                        <a:pt x="1093" y="10671"/>
                        <a:pt x="0" y="15851"/>
                      </a:cubicBezTo>
                      <a:cubicBezTo>
                        <a:pt x="3064" y="19446"/>
                        <a:pt x="6789" y="21557"/>
                        <a:pt x="10808" y="21557"/>
                      </a:cubicBezTo>
                      <a:cubicBezTo>
                        <a:pt x="14820" y="21557"/>
                        <a:pt x="18539" y="19453"/>
                        <a:pt x="21600" y="15869"/>
                      </a:cubicBezTo>
                      <a:cubicBezTo>
                        <a:pt x="20510" y="10663"/>
                        <a:pt x="19750" y="6247"/>
                        <a:pt x="17864" y="4260"/>
                      </a:cubicBezTo>
                      <a:cubicBezTo>
                        <a:pt x="14637" y="860"/>
                        <a:pt x="12694" y="46"/>
                        <a:pt x="10790" y="2"/>
                      </a:cubicBezTo>
                      <a:cubicBezTo>
                        <a:pt x="8842" y="-43"/>
                        <a:pt x="6933" y="760"/>
                        <a:pt x="3729" y="4260"/>
                      </a:cubicBezTo>
                      <a:close/>
                      <a:moveTo>
                        <a:pt x="3729" y="4260"/>
                      </a:moveTo>
                    </a:path>
                  </a:pathLst>
                </a:custGeom>
                <a:solidFill>
                  <a:srgbClr val="484848"/>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76" name="AutoShape 97"/>
                <p:cNvSpPr>
                  <a:spLocks/>
                </p:cNvSpPr>
                <p:nvPr/>
              </p:nvSpPr>
              <p:spPr bwMode="auto">
                <a:xfrm>
                  <a:off x="5905239" y="4805059"/>
                  <a:ext cx="409503" cy="753571"/>
                </a:xfrm>
                <a:custGeom>
                  <a:avLst/>
                  <a:gdLst/>
                  <a:ahLst/>
                  <a:cxnLst/>
                  <a:rect l="0" t="0" r="r" b="b"/>
                  <a:pathLst>
                    <a:path w="21600" h="19898">
                      <a:moveTo>
                        <a:pt x="0" y="0"/>
                      </a:moveTo>
                      <a:lnTo>
                        <a:pt x="21600" y="0"/>
                      </a:lnTo>
                      <a:lnTo>
                        <a:pt x="21600" y="15694"/>
                      </a:lnTo>
                      <a:cubicBezTo>
                        <a:pt x="21600" y="20991"/>
                        <a:pt x="0" y="21600"/>
                        <a:pt x="0" y="15694"/>
                      </a:cubicBezTo>
                      <a:lnTo>
                        <a:pt x="0" y="0"/>
                      </a:lnTo>
                      <a:close/>
                      <a:moveTo>
                        <a:pt x="0" y="0"/>
                      </a:moveTo>
                    </a:path>
                  </a:pathLst>
                </a:cu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77" name="AutoShape 98"/>
                <p:cNvSpPr>
                  <a:spLocks/>
                </p:cNvSpPr>
                <p:nvPr/>
              </p:nvSpPr>
              <p:spPr bwMode="auto">
                <a:xfrm>
                  <a:off x="5905239" y="5109021"/>
                  <a:ext cx="409503" cy="278631"/>
                </a:xfrm>
                <a:custGeom>
                  <a:avLst/>
                  <a:gdLst/>
                  <a:ahLst/>
                  <a:cxnLst/>
                  <a:rect l="0" t="0" r="r" b="b"/>
                  <a:pathLst>
                    <a:path w="21600" h="21600">
                      <a:moveTo>
                        <a:pt x="21600" y="5865"/>
                      </a:moveTo>
                      <a:lnTo>
                        <a:pt x="21600" y="0"/>
                      </a:lnTo>
                      <a:lnTo>
                        <a:pt x="0" y="0"/>
                      </a:lnTo>
                      <a:lnTo>
                        <a:pt x="0" y="21600"/>
                      </a:lnTo>
                      <a:close/>
                      <a:moveTo>
                        <a:pt x="21600" y="5865"/>
                      </a:moveTo>
                    </a:path>
                  </a:pathLst>
                </a:custGeom>
                <a:solidFill>
                  <a:srgbClr val="CCCCCC"/>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78" name="AutoShape 99"/>
                <p:cNvSpPr>
                  <a:spLocks/>
                </p:cNvSpPr>
                <p:nvPr/>
              </p:nvSpPr>
              <p:spPr bwMode="auto">
                <a:xfrm>
                  <a:off x="5582280" y="4062043"/>
                  <a:ext cx="1059643" cy="1148298"/>
                </a:xfrm>
                <a:custGeom>
                  <a:avLst/>
                  <a:gdLst/>
                  <a:ahLst/>
                  <a:cxnLst/>
                  <a:rect l="0" t="0" r="r" b="b"/>
                  <a:pathLst>
                    <a:path w="13119" h="21600">
                      <a:moveTo>
                        <a:pt x="6559" y="0"/>
                      </a:moveTo>
                      <a:cubicBezTo>
                        <a:pt x="17359" y="0"/>
                        <a:pt x="12981" y="21600"/>
                        <a:pt x="6559" y="21600"/>
                      </a:cubicBezTo>
                      <a:cubicBezTo>
                        <a:pt x="137" y="21600"/>
                        <a:pt x="-4241" y="0"/>
                        <a:pt x="6559" y="0"/>
                      </a:cubicBezTo>
                      <a:close/>
                      <a:moveTo>
                        <a:pt x="6559" y="0"/>
                      </a:moveTo>
                    </a:path>
                  </a:pathLst>
                </a:custGeom>
                <a:solidFill>
                  <a:srgbClr val="FAD9CA"/>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79" name="AutoShape 100"/>
                <p:cNvSpPr>
                  <a:spLocks/>
                </p:cNvSpPr>
                <p:nvPr/>
              </p:nvSpPr>
              <p:spPr bwMode="auto">
                <a:xfrm>
                  <a:off x="6107880" y="4062043"/>
                  <a:ext cx="527711" cy="1148298"/>
                </a:xfrm>
                <a:custGeom>
                  <a:avLst/>
                  <a:gdLst/>
                  <a:ahLst/>
                  <a:cxnLst/>
                  <a:rect l="0" t="0" r="r" b="b"/>
                  <a:pathLst>
                    <a:path w="13119" h="21600">
                      <a:moveTo>
                        <a:pt x="0" y="0"/>
                      </a:moveTo>
                      <a:cubicBezTo>
                        <a:pt x="21600" y="0"/>
                        <a:pt x="12844" y="21600"/>
                        <a:pt x="0" y="21600"/>
                      </a:cubicBezTo>
                      <a:lnTo>
                        <a:pt x="0" y="0"/>
                      </a:lnTo>
                      <a:close/>
                      <a:moveTo>
                        <a:pt x="0" y="0"/>
                      </a:moveTo>
                    </a:path>
                  </a:pathLst>
                </a:custGeom>
                <a:solidFill>
                  <a:srgbClr val="F7C2AB"/>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80" name="AutoShape 101"/>
                <p:cNvSpPr>
                  <a:spLocks/>
                </p:cNvSpPr>
                <p:nvPr/>
              </p:nvSpPr>
              <p:spPr bwMode="auto">
                <a:xfrm>
                  <a:off x="5550618" y="3842515"/>
                  <a:ext cx="1141966" cy="844337"/>
                </a:xfrm>
                <a:custGeom>
                  <a:avLst/>
                  <a:gdLst/>
                  <a:ahLst/>
                  <a:cxnLst/>
                  <a:rect l="0" t="0" r="r" b="b"/>
                  <a:pathLst>
                    <a:path w="19849" h="19488">
                      <a:moveTo>
                        <a:pt x="12996" y="7434"/>
                      </a:moveTo>
                      <a:cubicBezTo>
                        <a:pt x="15504" y="9077"/>
                        <a:pt x="17049" y="11823"/>
                        <a:pt x="17586" y="16033"/>
                      </a:cubicBezTo>
                      <a:cubicBezTo>
                        <a:pt x="18124" y="20242"/>
                        <a:pt x="18516" y="19639"/>
                        <a:pt x="19614" y="16528"/>
                      </a:cubicBezTo>
                      <a:cubicBezTo>
                        <a:pt x="20711" y="13417"/>
                        <a:pt x="18023" y="0"/>
                        <a:pt x="10173" y="0"/>
                      </a:cubicBezTo>
                      <a:cubicBezTo>
                        <a:pt x="2324" y="0"/>
                        <a:pt x="-889" y="10322"/>
                        <a:pt x="208" y="15961"/>
                      </a:cubicBezTo>
                      <a:cubicBezTo>
                        <a:pt x="1306" y="21600"/>
                        <a:pt x="2162" y="19755"/>
                        <a:pt x="2848" y="15478"/>
                      </a:cubicBezTo>
                      <a:cubicBezTo>
                        <a:pt x="3534" y="11200"/>
                        <a:pt x="6896" y="6997"/>
                        <a:pt x="12996" y="7434"/>
                      </a:cubicBezTo>
                      <a:close/>
                      <a:moveTo>
                        <a:pt x="12996" y="7434"/>
                      </a:moveTo>
                    </a:path>
                  </a:pathLst>
                </a:custGeom>
                <a:solidFill>
                  <a:srgbClr val="755243"/>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81" name="AutoShape 102"/>
                <p:cNvSpPr>
                  <a:spLocks/>
                </p:cNvSpPr>
                <p:nvPr/>
              </p:nvSpPr>
              <p:spPr bwMode="auto">
                <a:xfrm>
                  <a:off x="6293634" y="4180250"/>
                  <a:ext cx="363065" cy="1397378"/>
                </a:xfrm>
                <a:custGeom>
                  <a:avLst/>
                  <a:gdLst/>
                  <a:ahLst/>
                  <a:cxnLst/>
                  <a:rect l="0" t="0" r="r" b="b"/>
                  <a:pathLst>
                    <a:path w="13762" h="20991">
                      <a:moveTo>
                        <a:pt x="8735" y="20991"/>
                      </a:moveTo>
                      <a:cubicBezTo>
                        <a:pt x="18322" y="8058"/>
                        <a:pt x="3356" y="132"/>
                        <a:pt x="0" y="37"/>
                      </a:cubicBezTo>
                      <a:cubicBezTo>
                        <a:pt x="6468" y="-609"/>
                        <a:pt x="21600" y="7277"/>
                        <a:pt x="8735" y="20991"/>
                      </a:cubicBezTo>
                      <a:close/>
                      <a:moveTo>
                        <a:pt x="8735" y="20991"/>
                      </a:moveTo>
                    </a:path>
                  </a:pathLst>
                </a:custGeom>
                <a:solidFill>
                  <a:srgbClr val="AD826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82" name="AutoShape 103"/>
                <p:cNvSpPr>
                  <a:spLocks/>
                </p:cNvSpPr>
                <p:nvPr/>
              </p:nvSpPr>
              <p:spPr bwMode="auto">
                <a:xfrm>
                  <a:off x="5905239" y="5379208"/>
                  <a:ext cx="411614" cy="525600"/>
                </a:xfrm>
                <a:custGeom>
                  <a:avLst/>
                  <a:gdLst/>
                  <a:ahLst/>
                  <a:cxnLst/>
                  <a:rect l="0" t="0" r="r" b="b"/>
                  <a:pathLst>
                    <a:path w="21600" h="21600">
                      <a:moveTo>
                        <a:pt x="21600" y="64"/>
                      </a:moveTo>
                      <a:cubicBezTo>
                        <a:pt x="20599" y="8153"/>
                        <a:pt x="10804" y="15061"/>
                        <a:pt x="10804" y="21600"/>
                      </a:cubicBezTo>
                      <a:cubicBezTo>
                        <a:pt x="10804" y="15044"/>
                        <a:pt x="958" y="8133"/>
                        <a:pt x="0" y="0"/>
                      </a:cubicBezTo>
                      <a:lnTo>
                        <a:pt x="21600" y="64"/>
                      </a:lnTo>
                      <a:close/>
                      <a:moveTo>
                        <a:pt x="21600" y="64"/>
                      </a:moveTo>
                    </a:path>
                  </a:pathLst>
                </a:cu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83" name="AutoShape 104"/>
                <p:cNvSpPr>
                  <a:spLocks/>
                </p:cNvSpPr>
                <p:nvPr/>
              </p:nvSpPr>
              <p:spPr bwMode="auto">
                <a:xfrm>
                  <a:off x="6124767" y="5311661"/>
                  <a:ext cx="502381" cy="531932"/>
                </a:xfrm>
                <a:custGeom>
                  <a:avLst/>
                  <a:gdLst/>
                  <a:ahLst/>
                  <a:cxnLst/>
                  <a:rect l="0" t="0" r="r" b="b"/>
                  <a:pathLst>
                    <a:path w="21517" h="21600">
                      <a:moveTo>
                        <a:pt x="1" y="21600"/>
                      </a:moveTo>
                      <a:cubicBezTo>
                        <a:pt x="3846" y="16149"/>
                        <a:pt x="7856" y="13016"/>
                        <a:pt x="12693" y="11589"/>
                      </a:cubicBezTo>
                      <a:cubicBezTo>
                        <a:pt x="15082" y="10883"/>
                        <a:pt x="19273" y="10129"/>
                        <a:pt x="21517" y="11166"/>
                      </a:cubicBezTo>
                      <a:cubicBezTo>
                        <a:pt x="17270" y="6592"/>
                        <a:pt x="12804" y="4307"/>
                        <a:pt x="8806" y="0"/>
                      </a:cubicBezTo>
                      <a:cubicBezTo>
                        <a:pt x="8760" y="12418"/>
                        <a:pt x="-83" y="14595"/>
                        <a:pt x="1" y="21600"/>
                      </a:cubicBezTo>
                      <a:close/>
                      <a:moveTo>
                        <a:pt x="1" y="21600"/>
                      </a:moveTo>
                    </a:path>
                  </a:pathLst>
                </a:custGeom>
                <a:solidFill>
                  <a:schemeClr val="bg1"/>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84" name="AutoShape 105"/>
                <p:cNvSpPr>
                  <a:spLocks/>
                </p:cNvSpPr>
                <p:nvPr/>
              </p:nvSpPr>
              <p:spPr bwMode="auto">
                <a:xfrm>
                  <a:off x="6124767" y="5311661"/>
                  <a:ext cx="443277" cy="531932"/>
                </a:xfrm>
                <a:custGeom>
                  <a:avLst/>
                  <a:gdLst/>
                  <a:ahLst/>
                  <a:cxnLst/>
                  <a:rect l="0" t="0" r="r" b="b"/>
                  <a:pathLst>
                    <a:path w="21506" h="21600">
                      <a:moveTo>
                        <a:pt x="1" y="21600"/>
                      </a:moveTo>
                      <a:cubicBezTo>
                        <a:pt x="3247" y="15796"/>
                        <a:pt x="8276" y="10898"/>
                        <a:pt x="13734" y="9471"/>
                      </a:cubicBezTo>
                      <a:cubicBezTo>
                        <a:pt x="16432" y="8764"/>
                        <a:pt x="18975" y="8929"/>
                        <a:pt x="21506" y="9966"/>
                      </a:cubicBezTo>
                      <a:cubicBezTo>
                        <a:pt x="16714" y="5392"/>
                        <a:pt x="14449" y="2753"/>
                        <a:pt x="9937" y="0"/>
                      </a:cubicBezTo>
                      <a:cubicBezTo>
                        <a:pt x="9885" y="12418"/>
                        <a:pt x="-94" y="14595"/>
                        <a:pt x="1" y="21600"/>
                      </a:cubicBezTo>
                      <a:close/>
                      <a:moveTo>
                        <a:pt x="1" y="21600"/>
                      </a:moveTo>
                    </a:path>
                  </a:pathLst>
                </a:custGeom>
                <a:solidFill>
                  <a:srgbClr val="242424"/>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85" name="AutoShape 106"/>
                <p:cNvSpPr>
                  <a:spLocks/>
                </p:cNvSpPr>
                <p:nvPr/>
              </p:nvSpPr>
              <p:spPr bwMode="auto">
                <a:xfrm>
                  <a:off x="5618165" y="5311661"/>
                  <a:ext cx="502381" cy="531932"/>
                </a:xfrm>
                <a:custGeom>
                  <a:avLst/>
                  <a:gdLst/>
                  <a:ahLst/>
                  <a:cxnLst/>
                  <a:rect l="0" t="0" r="r" b="b"/>
                  <a:pathLst>
                    <a:path w="21518" h="21600">
                      <a:moveTo>
                        <a:pt x="21518" y="21600"/>
                      </a:moveTo>
                      <a:cubicBezTo>
                        <a:pt x="17672" y="16149"/>
                        <a:pt x="13662" y="13016"/>
                        <a:pt x="8825" y="11589"/>
                      </a:cubicBezTo>
                      <a:cubicBezTo>
                        <a:pt x="6436" y="10883"/>
                        <a:pt x="2245" y="10129"/>
                        <a:pt x="0" y="11166"/>
                      </a:cubicBezTo>
                      <a:cubicBezTo>
                        <a:pt x="4247" y="6592"/>
                        <a:pt x="8714" y="4307"/>
                        <a:pt x="12712" y="0"/>
                      </a:cubicBezTo>
                      <a:cubicBezTo>
                        <a:pt x="12757" y="12418"/>
                        <a:pt x="21600" y="14595"/>
                        <a:pt x="21518" y="21600"/>
                      </a:cubicBezTo>
                      <a:close/>
                      <a:moveTo>
                        <a:pt x="21518" y="21600"/>
                      </a:moveTo>
                    </a:path>
                  </a:pathLst>
                </a:custGeom>
                <a:solidFill>
                  <a:schemeClr val="bg1"/>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86" name="AutoShape 107"/>
                <p:cNvSpPr>
                  <a:spLocks/>
                </p:cNvSpPr>
                <p:nvPr/>
              </p:nvSpPr>
              <p:spPr bwMode="auto">
                <a:xfrm>
                  <a:off x="5668825" y="5311661"/>
                  <a:ext cx="443277" cy="531932"/>
                </a:xfrm>
                <a:custGeom>
                  <a:avLst/>
                  <a:gdLst/>
                  <a:ahLst/>
                  <a:cxnLst/>
                  <a:rect l="0" t="0" r="r" b="b"/>
                  <a:pathLst>
                    <a:path w="21508" h="21600">
                      <a:moveTo>
                        <a:pt x="21507" y="21600"/>
                      </a:moveTo>
                      <a:cubicBezTo>
                        <a:pt x="18261" y="15796"/>
                        <a:pt x="13231" y="10898"/>
                        <a:pt x="7773" y="9471"/>
                      </a:cubicBezTo>
                      <a:cubicBezTo>
                        <a:pt x="5075" y="8764"/>
                        <a:pt x="2532" y="8929"/>
                        <a:pt x="0" y="9966"/>
                      </a:cubicBezTo>
                      <a:cubicBezTo>
                        <a:pt x="4792" y="5392"/>
                        <a:pt x="7057" y="2753"/>
                        <a:pt x="11569" y="0"/>
                      </a:cubicBezTo>
                      <a:cubicBezTo>
                        <a:pt x="11621" y="12418"/>
                        <a:pt x="21600" y="14595"/>
                        <a:pt x="21507" y="21600"/>
                      </a:cubicBezTo>
                      <a:close/>
                      <a:moveTo>
                        <a:pt x="21507" y="21600"/>
                      </a:moveTo>
                    </a:path>
                  </a:pathLst>
                </a:custGeom>
                <a:solidFill>
                  <a:srgbClr val="242424"/>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87" name="AutoShape 108"/>
                <p:cNvSpPr>
                  <a:spLocks/>
                </p:cNvSpPr>
                <p:nvPr/>
              </p:nvSpPr>
              <p:spPr bwMode="auto">
                <a:xfrm>
                  <a:off x="5567505" y="4078929"/>
                  <a:ext cx="740906" cy="1663344"/>
                </a:xfrm>
                <a:custGeom>
                  <a:avLst/>
                  <a:gdLst/>
                  <a:ahLst/>
                  <a:cxnLst/>
                  <a:rect l="0" t="0" r="r" b="b"/>
                  <a:pathLst>
                    <a:path w="14340" h="20017">
                      <a:moveTo>
                        <a:pt x="3316" y="20017"/>
                      </a:moveTo>
                      <a:cubicBezTo>
                        <a:pt x="-2254" y="-944"/>
                        <a:pt x="11632" y="1428"/>
                        <a:pt x="14340" y="1173"/>
                      </a:cubicBezTo>
                      <a:cubicBezTo>
                        <a:pt x="10504" y="-1380"/>
                        <a:pt x="-7260" y="-1583"/>
                        <a:pt x="3316" y="20017"/>
                      </a:cubicBezTo>
                      <a:close/>
                      <a:moveTo>
                        <a:pt x="3316" y="20017"/>
                      </a:moveTo>
                    </a:path>
                  </a:pathLst>
                </a:custGeom>
                <a:solidFill>
                  <a:srgbClr val="AD826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grpSp>
              <p:nvGrpSpPr>
                <p:cNvPr id="88" name="Group 112"/>
                <p:cNvGrpSpPr>
                  <a:grpSpLocks/>
                </p:cNvGrpSpPr>
                <p:nvPr/>
              </p:nvGrpSpPr>
              <p:grpSpPr bwMode="auto">
                <a:xfrm>
                  <a:off x="5550618" y="5497416"/>
                  <a:ext cx="1122968" cy="852780"/>
                  <a:chOff x="0" y="0"/>
                  <a:chExt cx="532" cy="404"/>
                </a:xfrm>
              </p:grpSpPr>
              <p:sp>
                <p:nvSpPr>
                  <p:cNvPr id="89" name="AutoShape 109"/>
                  <p:cNvSpPr>
                    <a:spLocks/>
                  </p:cNvSpPr>
                  <p:nvPr/>
                </p:nvSpPr>
                <p:spPr bwMode="auto">
                  <a:xfrm>
                    <a:off x="0" y="0"/>
                    <a:ext cx="204" cy="397"/>
                  </a:xfrm>
                  <a:custGeom>
                    <a:avLst/>
                    <a:gdLst/>
                    <a:ahLst/>
                    <a:cxnLst/>
                    <a:rect l="0" t="0" r="r" b="b"/>
                    <a:pathLst>
                      <a:path w="21600" h="21600">
                        <a:moveTo>
                          <a:pt x="5790" y="0"/>
                        </a:moveTo>
                        <a:cubicBezTo>
                          <a:pt x="2111" y="1160"/>
                          <a:pt x="512" y="3903"/>
                          <a:pt x="0" y="6040"/>
                        </a:cubicBezTo>
                        <a:cubicBezTo>
                          <a:pt x="7284" y="5227"/>
                          <a:pt x="15393" y="7463"/>
                          <a:pt x="16767" y="8482"/>
                        </a:cubicBezTo>
                        <a:cubicBezTo>
                          <a:pt x="11294" y="10064"/>
                          <a:pt x="9746" y="11533"/>
                          <a:pt x="6723" y="13570"/>
                        </a:cubicBezTo>
                        <a:cubicBezTo>
                          <a:pt x="9318" y="15360"/>
                          <a:pt x="14794" y="18017"/>
                          <a:pt x="19656" y="21499"/>
                        </a:cubicBezTo>
                        <a:cubicBezTo>
                          <a:pt x="20301" y="21537"/>
                          <a:pt x="20949" y="21570"/>
                          <a:pt x="21600" y="21600"/>
                        </a:cubicBezTo>
                        <a:cubicBezTo>
                          <a:pt x="17238" y="17916"/>
                          <a:pt x="11943" y="15249"/>
                          <a:pt x="9250" y="13391"/>
                        </a:cubicBezTo>
                        <a:cubicBezTo>
                          <a:pt x="12273" y="11354"/>
                          <a:pt x="14422" y="10243"/>
                          <a:pt x="19895" y="8660"/>
                        </a:cubicBezTo>
                        <a:cubicBezTo>
                          <a:pt x="18521" y="7642"/>
                          <a:pt x="9088" y="3711"/>
                          <a:pt x="1803" y="4525"/>
                        </a:cubicBezTo>
                        <a:cubicBezTo>
                          <a:pt x="2558" y="2387"/>
                          <a:pt x="2954" y="1516"/>
                          <a:pt x="5790" y="0"/>
                        </a:cubicBezTo>
                        <a:close/>
                        <a:moveTo>
                          <a:pt x="5790" y="0"/>
                        </a:moveTo>
                      </a:path>
                    </a:pathLst>
                  </a:custGeom>
                  <a:solidFill>
                    <a:schemeClr val="bg1"/>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90" name="AutoShape 110"/>
                  <p:cNvSpPr>
                    <a:spLocks/>
                  </p:cNvSpPr>
                  <p:nvPr/>
                </p:nvSpPr>
                <p:spPr bwMode="auto">
                  <a:xfrm>
                    <a:off x="328" y="0"/>
                    <a:ext cx="204" cy="397"/>
                  </a:xfrm>
                  <a:custGeom>
                    <a:avLst/>
                    <a:gdLst/>
                    <a:ahLst/>
                    <a:cxnLst/>
                    <a:rect l="0" t="0" r="r" b="b"/>
                    <a:pathLst>
                      <a:path w="21600" h="21600">
                        <a:moveTo>
                          <a:pt x="15812" y="0"/>
                        </a:moveTo>
                        <a:cubicBezTo>
                          <a:pt x="19490" y="1161"/>
                          <a:pt x="21087" y="3905"/>
                          <a:pt x="21600" y="6044"/>
                        </a:cubicBezTo>
                        <a:cubicBezTo>
                          <a:pt x="14320" y="5230"/>
                          <a:pt x="6215" y="7467"/>
                          <a:pt x="4841" y="8487"/>
                        </a:cubicBezTo>
                        <a:cubicBezTo>
                          <a:pt x="10312" y="10070"/>
                          <a:pt x="11858" y="11540"/>
                          <a:pt x="14880" y="13577"/>
                        </a:cubicBezTo>
                        <a:cubicBezTo>
                          <a:pt x="12290" y="15366"/>
                          <a:pt x="6816" y="18018"/>
                          <a:pt x="1951" y="21494"/>
                        </a:cubicBezTo>
                        <a:cubicBezTo>
                          <a:pt x="1303" y="21534"/>
                          <a:pt x="652" y="21569"/>
                          <a:pt x="0" y="21600"/>
                        </a:cubicBezTo>
                        <a:cubicBezTo>
                          <a:pt x="4369" y="17920"/>
                          <a:pt x="9666" y="15255"/>
                          <a:pt x="12355" y="13398"/>
                        </a:cubicBezTo>
                        <a:cubicBezTo>
                          <a:pt x="9333" y="11360"/>
                          <a:pt x="7186" y="10248"/>
                          <a:pt x="1715" y="8664"/>
                        </a:cubicBezTo>
                        <a:cubicBezTo>
                          <a:pt x="3089" y="7645"/>
                          <a:pt x="12517" y="3712"/>
                          <a:pt x="19797" y="4527"/>
                        </a:cubicBezTo>
                        <a:cubicBezTo>
                          <a:pt x="19043" y="2388"/>
                          <a:pt x="18648" y="1517"/>
                          <a:pt x="15812" y="0"/>
                        </a:cubicBezTo>
                        <a:close/>
                        <a:moveTo>
                          <a:pt x="15812" y="0"/>
                        </a:moveTo>
                      </a:path>
                    </a:pathLst>
                  </a:custGeom>
                  <a:solidFill>
                    <a:schemeClr val="bg1"/>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sp>
                <p:nvSpPr>
                  <p:cNvPr id="91" name="AutoShape 111"/>
                  <p:cNvSpPr>
                    <a:spLocks/>
                  </p:cNvSpPr>
                  <p:nvPr/>
                </p:nvSpPr>
                <p:spPr bwMode="auto">
                  <a:xfrm>
                    <a:off x="256" y="176"/>
                    <a:ext cx="15" cy="228"/>
                  </a:xfrm>
                  <a:custGeom>
                    <a:avLst/>
                    <a:gdLst/>
                    <a:ahLst/>
                    <a:cxnLst/>
                    <a:rect l="0" t="0" r="r" b="b"/>
                    <a:pathLst>
                      <a:path w="18859" h="21600">
                        <a:moveTo>
                          <a:pt x="12880" y="21600"/>
                        </a:moveTo>
                        <a:cubicBezTo>
                          <a:pt x="11933" y="14269"/>
                          <a:pt x="13353" y="5174"/>
                          <a:pt x="18859" y="0"/>
                        </a:cubicBezTo>
                        <a:cubicBezTo>
                          <a:pt x="-801" y="5647"/>
                          <a:pt x="-2741" y="14510"/>
                          <a:pt x="2482" y="21590"/>
                        </a:cubicBezTo>
                        <a:cubicBezTo>
                          <a:pt x="5935" y="21593"/>
                          <a:pt x="9398" y="21599"/>
                          <a:pt x="12880" y="21600"/>
                        </a:cubicBezTo>
                        <a:close/>
                        <a:moveTo>
                          <a:pt x="12880" y="21600"/>
                        </a:moveTo>
                      </a:path>
                    </a:pathLst>
                  </a:custGeom>
                  <a:solidFill>
                    <a:schemeClr val="bg1"/>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dirty="0"/>
                  </a:p>
                </p:txBody>
              </p:sp>
            </p:grpSp>
          </p:grpSp>
        </p:grpSp>
        <p:grpSp>
          <p:nvGrpSpPr>
            <p:cNvPr id="50" name="Group 212"/>
            <p:cNvGrpSpPr/>
            <p:nvPr/>
          </p:nvGrpSpPr>
          <p:grpSpPr>
            <a:xfrm>
              <a:off x="3280036" y="5031645"/>
              <a:ext cx="748498" cy="208832"/>
              <a:chOff x="2092509" y="5676231"/>
              <a:chExt cx="748498" cy="208832"/>
            </a:xfrm>
          </p:grpSpPr>
          <p:grpSp>
            <p:nvGrpSpPr>
              <p:cNvPr id="53" name="Group 213"/>
              <p:cNvGrpSpPr/>
              <p:nvPr/>
            </p:nvGrpSpPr>
            <p:grpSpPr>
              <a:xfrm>
                <a:off x="2092509" y="5676231"/>
                <a:ext cx="208832" cy="208832"/>
                <a:chOff x="2038534" y="5676231"/>
                <a:chExt cx="208832" cy="208832"/>
              </a:xfrm>
            </p:grpSpPr>
            <p:sp>
              <p:nvSpPr>
                <p:cNvPr id="68" name="Freeform 9"/>
                <p:cNvSpPr>
                  <a:spLocks/>
                </p:cNvSpPr>
                <p:nvPr/>
              </p:nvSpPr>
              <p:spPr bwMode="auto">
                <a:xfrm>
                  <a:off x="2081990" y="5720545"/>
                  <a:ext cx="128659" cy="128659"/>
                </a:xfrm>
                <a:custGeom>
                  <a:avLst/>
                  <a:gdLst>
                    <a:gd name="T0" fmla="*/ 360 w 360"/>
                    <a:gd name="T1" fmla="*/ 60 h 360"/>
                    <a:gd name="T2" fmla="*/ 300 w 360"/>
                    <a:gd name="T3" fmla="*/ 0 h 360"/>
                    <a:gd name="T4" fmla="*/ 60 w 360"/>
                    <a:gd name="T5" fmla="*/ 0 h 360"/>
                    <a:gd name="T6" fmla="*/ 0 w 360"/>
                    <a:gd name="T7" fmla="*/ 60 h 360"/>
                    <a:gd name="T8" fmla="*/ 0 w 360"/>
                    <a:gd name="T9" fmla="*/ 300 h 360"/>
                    <a:gd name="T10" fmla="*/ 60 w 360"/>
                    <a:gd name="T11" fmla="*/ 360 h 360"/>
                    <a:gd name="T12" fmla="*/ 180 w 360"/>
                    <a:gd name="T13" fmla="*/ 360 h 360"/>
                    <a:gd name="T14" fmla="*/ 180 w 360"/>
                    <a:gd name="T15" fmla="*/ 224 h 360"/>
                    <a:gd name="T16" fmla="*/ 136 w 360"/>
                    <a:gd name="T17" fmla="*/ 224 h 360"/>
                    <a:gd name="T18" fmla="*/ 136 w 360"/>
                    <a:gd name="T19" fmla="*/ 164 h 360"/>
                    <a:gd name="T20" fmla="*/ 180 w 360"/>
                    <a:gd name="T21" fmla="*/ 164 h 360"/>
                    <a:gd name="T22" fmla="*/ 180 w 360"/>
                    <a:gd name="T23" fmla="*/ 141 h 360"/>
                    <a:gd name="T24" fmla="*/ 248 w 360"/>
                    <a:gd name="T25" fmla="*/ 64 h 360"/>
                    <a:gd name="T26" fmla="*/ 296 w 360"/>
                    <a:gd name="T27" fmla="*/ 64 h 360"/>
                    <a:gd name="T28" fmla="*/ 296 w 360"/>
                    <a:gd name="T29" fmla="*/ 124 h 360"/>
                    <a:gd name="T30" fmla="*/ 248 w 360"/>
                    <a:gd name="T31" fmla="*/ 124 h 360"/>
                    <a:gd name="T32" fmla="*/ 236 w 360"/>
                    <a:gd name="T33" fmla="*/ 140 h 360"/>
                    <a:gd name="T34" fmla="*/ 236 w 360"/>
                    <a:gd name="T35" fmla="*/ 164 h 360"/>
                    <a:gd name="T36" fmla="*/ 296 w 360"/>
                    <a:gd name="T37" fmla="*/ 164 h 360"/>
                    <a:gd name="T38" fmla="*/ 296 w 360"/>
                    <a:gd name="T39" fmla="*/ 224 h 360"/>
                    <a:gd name="T40" fmla="*/ 236 w 360"/>
                    <a:gd name="T41" fmla="*/ 224 h 360"/>
                    <a:gd name="T42" fmla="*/ 236 w 360"/>
                    <a:gd name="T43" fmla="*/ 360 h 360"/>
                    <a:gd name="T44" fmla="*/ 300 w 360"/>
                    <a:gd name="T45" fmla="*/ 360 h 360"/>
                    <a:gd name="T46" fmla="*/ 360 w 360"/>
                    <a:gd name="T47" fmla="*/ 300 h 360"/>
                    <a:gd name="T48" fmla="*/ 360 w 360"/>
                    <a:gd name="T4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60" y="60"/>
                      </a:moveTo>
                      <a:cubicBezTo>
                        <a:pt x="360" y="29"/>
                        <a:pt x="332" y="0"/>
                        <a:pt x="300" y="0"/>
                      </a:cubicBezTo>
                      <a:cubicBezTo>
                        <a:pt x="60" y="0"/>
                        <a:pt x="60" y="0"/>
                        <a:pt x="60" y="0"/>
                      </a:cubicBezTo>
                      <a:cubicBezTo>
                        <a:pt x="28" y="0"/>
                        <a:pt x="0" y="29"/>
                        <a:pt x="0" y="60"/>
                      </a:cubicBezTo>
                      <a:cubicBezTo>
                        <a:pt x="0" y="300"/>
                        <a:pt x="0" y="300"/>
                        <a:pt x="0" y="300"/>
                      </a:cubicBezTo>
                      <a:cubicBezTo>
                        <a:pt x="0" y="332"/>
                        <a:pt x="28" y="360"/>
                        <a:pt x="60" y="360"/>
                      </a:cubicBezTo>
                      <a:cubicBezTo>
                        <a:pt x="180" y="360"/>
                        <a:pt x="180" y="360"/>
                        <a:pt x="180" y="360"/>
                      </a:cubicBezTo>
                      <a:cubicBezTo>
                        <a:pt x="180" y="224"/>
                        <a:pt x="180" y="224"/>
                        <a:pt x="180" y="224"/>
                      </a:cubicBezTo>
                      <a:cubicBezTo>
                        <a:pt x="136" y="224"/>
                        <a:pt x="136" y="224"/>
                        <a:pt x="136" y="224"/>
                      </a:cubicBezTo>
                      <a:cubicBezTo>
                        <a:pt x="136" y="164"/>
                        <a:pt x="136" y="164"/>
                        <a:pt x="136" y="164"/>
                      </a:cubicBezTo>
                      <a:cubicBezTo>
                        <a:pt x="180" y="164"/>
                        <a:pt x="180" y="164"/>
                        <a:pt x="180" y="164"/>
                      </a:cubicBezTo>
                      <a:cubicBezTo>
                        <a:pt x="180" y="141"/>
                        <a:pt x="180" y="141"/>
                        <a:pt x="180" y="141"/>
                      </a:cubicBezTo>
                      <a:cubicBezTo>
                        <a:pt x="180" y="100"/>
                        <a:pt x="210" y="64"/>
                        <a:pt x="248" y="64"/>
                      </a:cubicBezTo>
                      <a:cubicBezTo>
                        <a:pt x="296" y="64"/>
                        <a:pt x="296" y="64"/>
                        <a:pt x="296" y="64"/>
                      </a:cubicBezTo>
                      <a:cubicBezTo>
                        <a:pt x="296" y="124"/>
                        <a:pt x="296" y="124"/>
                        <a:pt x="296" y="124"/>
                      </a:cubicBezTo>
                      <a:cubicBezTo>
                        <a:pt x="248" y="124"/>
                        <a:pt x="248" y="124"/>
                        <a:pt x="248" y="124"/>
                      </a:cubicBezTo>
                      <a:cubicBezTo>
                        <a:pt x="242" y="124"/>
                        <a:pt x="236" y="131"/>
                        <a:pt x="236" y="140"/>
                      </a:cubicBezTo>
                      <a:cubicBezTo>
                        <a:pt x="236" y="164"/>
                        <a:pt x="236" y="164"/>
                        <a:pt x="236" y="164"/>
                      </a:cubicBezTo>
                      <a:cubicBezTo>
                        <a:pt x="296" y="164"/>
                        <a:pt x="296" y="164"/>
                        <a:pt x="296" y="164"/>
                      </a:cubicBezTo>
                      <a:cubicBezTo>
                        <a:pt x="296" y="224"/>
                        <a:pt x="296" y="224"/>
                        <a:pt x="296" y="224"/>
                      </a:cubicBezTo>
                      <a:cubicBezTo>
                        <a:pt x="236" y="224"/>
                        <a:pt x="236" y="224"/>
                        <a:pt x="236" y="224"/>
                      </a:cubicBezTo>
                      <a:cubicBezTo>
                        <a:pt x="236" y="360"/>
                        <a:pt x="236" y="360"/>
                        <a:pt x="236" y="360"/>
                      </a:cubicBezTo>
                      <a:cubicBezTo>
                        <a:pt x="300" y="360"/>
                        <a:pt x="300" y="360"/>
                        <a:pt x="300" y="360"/>
                      </a:cubicBezTo>
                      <a:cubicBezTo>
                        <a:pt x="332" y="360"/>
                        <a:pt x="360" y="332"/>
                        <a:pt x="360" y="300"/>
                      </a:cubicBezTo>
                      <a:lnTo>
                        <a:pt x="360" y="6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Oval 68"/>
                <p:cNvSpPr/>
                <p:nvPr/>
              </p:nvSpPr>
              <p:spPr>
                <a:xfrm>
                  <a:off x="2038534"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214"/>
              <p:cNvGrpSpPr/>
              <p:nvPr/>
            </p:nvGrpSpPr>
            <p:grpSpPr>
              <a:xfrm>
                <a:off x="2362200" y="5676231"/>
                <a:ext cx="208832" cy="208832"/>
                <a:chOff x="2444750" y="5676231"/>
                <a:chExt cx="208832" cy="208832"/>
              </a:xfrm>
            </p:grpSpPr>
            <p:sp>
              <p:nvSpPr>
                <p:cNvPr id="66" name="Freeform 13"/>
                <p:cNvSpPr>
                  <a:spLocks/>
                </p:cNvSpPr>
                <p:nvPr/>
              </p:nvSpPr>
              <p:spPr bwMode="auto">
                <a:xfrm>
                  <a:off x="2505645" y="5720545"/>
                  <a:ext cx="90502" cy="121519"/>
                </a:xfrm>
                <a:custGeom>
                  <a:avLst/>
                  <a:gdLst>
                    <a:gd name="T0" fmla="*/ 223 w 268"/>
                    <a:gd name="T1" fmla="*/ 270 h 360"/>
                    <a:gd name="T2" fmla="*/ 134 w 268"/>
                    <a:gd name="T3" fmla="*/ 270 h 360"/>
                    <a:gd name="T4" fmla="*/ 103 w 268"/>
                    <a:gd name="T5" fmla="*/ 257 h 360"/>
                    <a:gd name="T6" fmla="*/ 90 w 268"/>
                    <a:gd name="T7" fmla="*/ 225 h 360"/>
                    <a:gd name="T8" fmla="*/ 90 w 268"/>
                    <a:gd name="T9" fmla="*/ 194 h 360"/>
                    <a:gd name="T10" fmla="*/ 216 w 268"/>
                    <a:gd name="T11" fmla="*/ 194 h 360"/>
                    <a:gd name="T12" fmla="*/ 246 w 268"/>
                    <a:gd name="T13" fmla="*/ 182 h 360"/>
                    <a:gd name="T14" fmla="*/ 258 w 268"/>
                    <a:gd name="T15" fmla="*/ 152 h 360"/>
                    <a:gd name="T16" fmla="*/ 246 w 268"/>
                    <a:gd name="T17" fmla="*/ 123 h 360"/>
                    <a:gd name="T18" fmla="*/ 216 w 268"/>
                    <a:gd name="T19" fmla="*/ 110 h 360"/>
                    <a:gd name="T20" fmla="*/ 90 w 268"/>
                    <a:gd name="T21" fmla="*/ 110 h 360"/>
                    <a:gd name="T22" fmla="*/ 90 w 268"/>
                    <a:gd name="T23" fmla="*/ 45 h 360"/>
                    <a:gd name="T24" fmla="*/ 77 w 268"/>
                    <a:gd name="T25" fmla="*/ 13 h 360"/>
                    <a:gd name="T26" fmla="*/ 45 w 268"/>
                    <a:gd name="T27" fmla="*/ 0 h 360"/>
                    <a:gd name="T28" fmla="*/ 13 w 268"/>
                    <a:gd name="T29" fmla="*/ 13 h 360"/>
                    <a:gd name="T30" fmla="*/ 0 w 268"/>
                    <a:gd name="T31" fmla="*/ 45 h 360"/>
                    <a:gd name="T32" fmla="*/ 0 w 268"/>
                    <a:gd name="T33" fmla="*/ 225 h 360"/>
                    <a:gd name="T34" fmla="*/ 39 w 268"/>
                    <a:gd name="T35" fmla="*/ 321 h 360"/>
                    <a:gd name="T36" fmla="*/ 134 w 268"/>
                    <a:gd name="T37" fmla="*/ 360 h 360"/>
                    <a:gd name="T38" fmla="*/ 223 w 268"/>
                    <a:gd name="T39" fmla="*/ 360 h 360"/>
                    <a:gd name="T40" fmla="*/ 255 w 268"/>
                    <a:gd name="T41" fmla="*/ 347 h 360"/>
                    <a:gd name="T42" fmla="*/ 268 w 268"/>
                    <a:gd name="T43" fmla="*/ 315 h 360"/>
                    <a:gd name="T44" fmla="*/ 255 w 268"/>
                    <a:gd name="T45" fmla="*/ 283 h 360"/>
                    <a:gd name="T46" fmla="*/ 223 w 268"/>
                    <a:gd name="T47" fmla="*/ 27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8" h="360">
                      <a:moveTo>
                        <a:pt x="223" y="270"/>
                      </a:moveTo>
                      <a:cubicBezTo>
                        <a:pt x="134" y="270"/>
                        <a:pt x="134" y="270"/>
                        <a:pt x="134" y="270"/>
                      </a:cubicBezTo>
                      <a:cubicBezTo>
                        <a:pt x="122" y="270"/>
                        <a:pt x="111" y="266"/>
                        <a:pt x="103" y="257"/>
                      </a:cubicBezTo>
                      <a:cubicBezTo>
                        <a:pt x="94" y="248"/>
                        <a:pt x="90" y="238"/>
                        <a:pt x="90" y="225"/>
                      </a:cubicBezTo>
                      <a:cubicBezTo>
                        <a:pt x="90" y="194"/>
                        <a:pt x="90" y="194"/>
                        <a:pt x="90" y="194"/>
                      </a:cubicBezTo>
                      <a:cubicBezTo>
                        <a:pt x="216" y="194"/>
                        <a:pt x="216" y="194"/>
                        <a:pt x="216" y="194"/>
                      </a:cubicBezTo>
                      <a:cubicBezTo>
                        <a:pt x="228" y="194"/>
                        <a:pt x="238" y="190"/>
                        <a:pt x="246" y="182"/>
                      </a:cubicBezTo>
                      <a:cubicBezTo>
                        <a:pt x="254" y="173"/>
                        <a:pt x="258" y="163"/>
                        <a:pt x="258" y="152"/>
                      </a:cubicBezTo>
                      <a:cubicBezTo>
                        <a:pt x="258" y="141"/>
                        <a:pt x="254" y="131"/>
                        <a:pt x="246" y="123"/>
                      </a:cubicBezTo>
                      <a:cubicBezTo>
                        <a:pt x="238" y="114"/>
                        <a:pt x="228" y="110"/>
                        <a:pt x="216" y="110"/>
                      </a:cubicBezTo>
                      <a:cubicBezTo>
                        <a:pt x="90" y="110"/>
                        <a:pt x="90" y="110"/>
                        <a:pt x="90" y="110"/>
                      </a:cubicBezTo>
                      <a:cubicBezTo>
                        <a:pt x="90" y="45"/>
                        <a:pt x="90" y="45"/>
                        <a:pt x="90" y="45"/>
                      </a:cubicBezTo>
                      <a:cubicBezTo>
                        <a:pt x="90" y="33"/>
                        <a:pt x="85" y="22"/>
                        <a:pt x="77" y="13"/>
                      </a:cubicBezTo>
                      <a:cubicBezTo>
                        <a:pt x="68" y="4"/>
                        <a:pt x="57" y="0"/>
                        <a:pt x="45" y="0"/>
                      </a:cubicBezTo>
                      <a:cubicBezTo>
                        <a:pt x="33" y="0"/>
                        <a:pt x="22" y="4"/>
                        <a:pt x="13" y="13"/>
                      </a:cubicBezTo>
                      <a:cubicBezTo>
                        <a:pt x="4" y="22"/>
                        <a:pt x="0" y="32"/>
                        <a:pt x="0" y="45"/>
                      </a:cubicBezTo>
                      <a:cubicBezTo>
                        <a:pt x="0" y="225"/>
                        <a:pt x="0" y="225"/>
                        <a:pt x="0" y="225"/>
                      </a:cubicBezTo>
                      <a:cubicBezTo>
                        <a:pt x="0" y="263"/>
                        <a:pt x="13" y="294"/>
                        <a:pt x="39" y="321"/>
                      </a:cubicBezTo>
                      <a:cubicBezTo>
                        <a:pt x="66" y="347"/>
                        <a:pt x="97" y="360"/>
                        <a:pt x="134" y="360"/>
                      </a:cubicBezTo>
                      <a:cubicBezTo>
                        <a:pt x="223" y="360"/>
                        <a:pt x="223" y="360"/>
                        <a:pt x="223" y="360"/>
                      </a:cubicBezTo>
                      <a:cubicBezTo>
                        <a:pt x="235" y="360"/>
                        <a:pt x="246" y="356"/>
                        <a:pt x="255" y="347"/>
                      </a:cubicBezTo>
                      <a:cubicBezTo>
                        <a:pt x="264" y="338"/>
                        <a:pt x="268" y="327"/>
                        <a:pt x="268" y="315"/>
                      </a:cubicBezTo>
                      <a:cubicBezTo>
                        <a:pt x="268" y="303"/>
                        <a:pt x="264" y="292"/>
                        <a:pt x="255" y="283"/>
                      </a:cubicBezTo>
                      <a:cubicBezTo>
                        <a:pt x="246" y="274"/>
                        <a:pt x="235" y="270"/>
                        <a:pt x="223" y="27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Oval 66"/>
                <p:cNvSpPr/>
                <p:nvPr/>
              </p:nvSpPr>
              <p:spPr>
                <a:xfrm>
                  <a:off x="2444750"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215"/>
              <p:cNvGrpSpPr/>
              <p:nvPr/>
            </p:nvGrpSpPr>
            <p:grpSpPr>
              <a:xfrm>
                <a:off x="2632175" y="5676231"/>
                <a:ext cx="208832" cy="208832"/>
                <a:chOff x="2632175" y="5676231"/>
                <a:chExt cx="208832" cy="208832"/>
              </a:xfrm>
            </p:grpSpPr>
            <p:sp>
              <p:nvSpPr>
                <p:cNvPr id="64" name="Freeform 5"/>
                <p:cNvSpPr>
                  <a:spLocks noEditPoints="1"/>
                </p:cNvSpPr>
                <p:nvPr/>
              </p:nvSpPr>
              <p:spPr bwMode="auto">
                <a:xfrm>
                  <a:off x="2668578" y="5711020"/>
                  <a:ext cx="138883" cy="139046"/>
                </a:xfrm>
                <a:custGeom>
                  <a:avLst/>
                  <a:gdLst>
                    <a:gd name="T0" fmla="*/ 345 w 360"/>
                    <a:gd name="T1" fmla="*/ 206 h 360"/>
                    <a:gd name="T2" fmla="*/ 347 w 360"/>
                    <a:gd name="T3" fmla="*/ 180 h 360"/>
                    <a:gd name="T4" fmla="*/ 180 w 360"/>
                    <a:gd name="T5" fmla="*/ 13 h 360"/>
                    <a:gd name="T6" fmla="*/ 154 w 360"/>
                    <a:gd name="T7" fmla="*/ 15 h 360"/>
                    <a:gd name="T8" fmla="*/ 101 w 360"/>
                    <a:gd name="T9" fmla="*/ 0 h 360"/>
                    <a:gd name="T10" fmla="*/ 0 w 360"/>
                    <a:gd name="T11" fmla="*/ 101 h 360"/>
                    <a:gd name="T12" fmla="*/ 15 w 360"/>
                    <a:gd name="T13" fmla="*/ 154 h 360"/>
                    <a:gd name="T14" fmla="*/ 13 w 360"/>
                    <a:gd name="T15" fmla="*/ 180 h 360"/>
                    <a:gd name="T16" fmla="*/ 180 w 360"/>
                    <a:gd name="T17" fmla="*/ 347 h 360"/>
                    <a:gd name="T18" fmla="*/ 206 w 360"/>
                    <a:gd name="T19" fmla="*/ 345 h 360"/>
                    <a:gd name="T20" fmla="*/ 259 w 360"/>
                    <a:gd name="T21" fmla="*/ 360 h 360"/>
                    <a:gd name="T22" fmla="*/ 360 w 360"/>
                    <a:gd name="T23" fmla="*/ 259 h 360"/>
                    <a:gd name="T24" fmla="*/ 345 w 360"/>
                    <a:gd name="T25" fmla="*/ 206 h 360"/>
                    <a:gd name="T26" fmla="*/ 259 w 360"/>
                    <a:gd name="T27" fmla="*/ 256 h 360"/>
                    <a:gd name="T28" fmla="*/ 228 w 360"/>
                    <a:gd name="T29" fmla="*/ 280 h 360"/>
                    <a:gd name="T30" fmla="*/ 180 w 360"/>
                    <a:gd name="T31" fmla="*/ 288 h 360"/>
                    <a:gd name="T32" fmla="*/ 125 w 360"/>
                    <a:gd name="T33" fmla="*/ 277 h 360"/>
                    <a:gd name="T34" fmla="*/ 100 w 360"/>
                    <a:gd name="T35" fmla="*/ 254 h 360"/>
                    <a:gd name="T36" fmla="*/ 90 w 360"/>
                    <a:gd name="T37" fmla="*/ 227 h 360"/>
                    <a:gd name="T38" fmla="*/ 96 w 360"/>
                    <a:gd name="T39" fmla="*/ 213 h 360"/>
                    <a:gd name="T40" fmla="*/ 111 w 360"/>
                    <a:gd name="T41" fmla="*/ 207 h 360"/>
                    <a:gd name="T42" fmla="*/ 124 w 360"/>
                    <a:gd name="T43" fmla="*/ 212 h 360"/>
                    <a:gd name="T44" fmla="*/ 133 w 360"/>
                    <a:gd name="T45" fmla="*/ 225 h 360"/>
                    <a:gd name="T46" fmla="*/ 142 w 360"/>
                    <a:gd name="T47" fmla="*/ 241 h 360"/>
                    <a:gd name="T48" fmla="*/ 155 w 360"/>
                    <a:gd name="T49" fmla="*/ 252 h 360"/>
                    <a:gd name="T50" fmla="*/ 179 w 360"/>
                    <a:gd name="T51" fmla="*/ 256 h 360"/>
                    <a:gd name="T52" fmla="*/ 211 w 360"/>
                    <a:gd name="T53" fmla="*/ 247 h 360"/>
                    <a:gd name="T54" fmla="*/ 224 w 360"/>
                    <a:gd name="T55" fmla="*/ 226 h 360"/>
                    <a:gd name="T56" fmla="*/ 217 w 360"/>
                    <a:gd name="T57" fmla="*/ 210 h 360"/>
                    <a:gd name="T58" fmla="*/ 200 w 360"/>
                    <a:gd name="T59" fmla="*/ 200 h 360"/>
                    <a:gd name="T60" fmla="*/ 171 w 360"/>
                    <a:gd name="T61" fmla="*/ 193 h 360"/>
                    <a:gd name="T62" fmla="*/ 130 w 360"/>
                    <a:gd name="T63" fmla="*/ 181 h 360"/>
                    <a:gd name="T64" fmla="*/ 104 w 360"/>
                    <a:gd name="T65" fmla="*/ 161 h 360"/>
                    <a:gd name="T66" fmla="*/ 94 w 360"/>
                    <a:gd name="T67" fmla="*/ 131 h 360"/>
                    <a:gd name="T68" fmla="*/ 105 w 360"/>
                    <a:gd name="T69" fmla="*/ 100 h 360"/>
                    <a:gd name="T70" fmla="*/ 134 w 360"/>
                    <a:gd name="T71" fmla="*/ 79 h 360"/>
                    <a:gd name="T72" fmla="*/ 179 w 360"/>
                    <a:gd name="T73" fmla="*/ 72 h 360"/>
                    <a:gd name="T74" fmla="*/ 215 w 360"/>
                    <a:gd name="T75" fmla="*/ 77 h 360"/>
                    <a:gd name="T76" fmla="*/ 241 w 360"/>
                    <a:gd name="T77" fmla="*/ 89 h 360"/>
                    <a:gd name="T78" fmla="*/ 255 w 360"/>
                    <a:gd name="T79" fmla="*/ 106 h 360"/>
                    <a:gd name="T80" fmla="*/ 260 w 360"/>
                    <a:gd name="T81" fmla="*/ 123 h 360"/>
                    <a:gd name="T82" fmla="*/ 254 w 360"/>
                    <a:gd name="T83" fmla="*/ 137 h 360"/>
                    <a:gd name="T84" fmla="*/ 239 w 360"/>
                    <a:gd name="T85" fmla="*/ 144 h 360"/>
                    <a:gd name="T86" fmla="*/ 227 w 360"/>
                    <a:gd name="T87" fmla="*/ 140 h 360"/>
                    <a:gd name="T88" fmla="*/ 218 w 360"/>
                    <a:gd name="T89" fmla="*/ 128 h 360"/>
                    <a:gd name="T90" fmla="*/ 203 w 360"/>
                    <a:gd name="T91" fmla="*/ 110 h 360"/>
                    <a:gd name="T92" fmla="*/ 176 w 360"/>
                    <a:gd name="T93" fmla="*/ 103 h 360"/>
                    <a:gd name="T94" fmla="*/ 148 w 360"/>
                    <a:gd name="T95" fmla="*/ 110 h 360"/>
                    <a:gd name="T96" fmla="*/ 138 w 360"/>
                    <a:gd name="T97" fmla="*/ 127 h 360"/>
                    <a:gd name="T98" fmla="*/ 141 w 360"/>
                    <a:gd name="T99" fmla="*/ 137 h 360"/>
                    <a:gd name="T100" fmla="*/ 151 w 360"/>
                    <a:gd name="T101" fmla="*/ 145 h 360"/>
                    <a:gd name="T102" fmla="*/ 164 w 360"/>
                    <a:gd name="T103" fmla="*/ 150 h 360"/>
                    <a:gd name="T104" fmla="*/ 186 w 360"/>
                    <a:gd name="T105" fmla="*/ 155 h 360"/>
                    <a:gd name="T106" fmla="*/ 220 w 360"/>
                    <a:gd name="T107" fmla="*/ 164 h 360"/>
                    <a:gd name="T108" fmla="*/ 247 w 360"/>
                    <a:gd name="T109" fmla="*/ 176 h 360"/>
                    <a:gd name="T110" fmla="*/ 264 w 360"/>
                    <a:gd name="T111" fmla="*/ 195 h 360"/>
                    <a:gd name="T112" fmla="*/ 270 w 360"/>
                    <a:gd name="T113" fmla="*/ 222 h 360"/>
                    <a:gd name="T114" fmla="*/ 259 w 360"/>
                    <a:gd name="T115" fmla="*/ 25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360">
                      <a:moveTo>
                        <a:pt x="345" y="206"/>
                      </a:moveTo>
                      <a:cubicBezTo>
                        <a:pt x="346" y="198"/>
                        <a:pt x="347" y="189"/>
                        <a:pt x="347" y="180"/>
                      </a:cubicBezTo>
                      <a:cubicBezTo>
                        <a:pt x="347" y="88"/>
                        <a:pt x="272" y="13"/>
                        <a:pt x="180" y="13"/>
                      </a:cubicBezTo>
                      <a:cubicBezTo>
                        <a:pt x="171" y="13"/>
                        <a:pt x="162" y="14"/>
                        <a:pt x="154" y="15"/>
                      </a:cubicBezTo>
                      <a:cubicBezTo>
                        <a:pt x="139" y="6"/>
                        <a:pt x="120" y="0"/>
                        <a:pt x="101" y="0"/>
                      </a:cubicBezTo>
                      <a:cubicBezTo>
                        <a:pt x="45" y="0"/>
                        <a:pt x="0" y="45"/>
                        <a:pt x="0" y="101"/>
                      </a:cubicBezTo>
                      <a:cubicBezTo>
                        <a:pt x="0" y="120"/>
                        <a:pt x="6" y="139"/>
                        <a:pt x="15" y="154"/>
                      </a:cubicBezTo>
                      <a:cubicBezTo>
                        <a:pt x="14" y="163"/>
                        <a:pt x="13" y="171"/>
                        <a:pt x="13" y="180"/>
                      </a:cubicBezTo>
                      <a:cubicBezTo>
                        <a:pt x="13" y="272"/>
                        <a:pt x="88" y="347"/>
                        <a:pt x="180" y="347"/>
                      </a:cubicBezTo>
                      <a:cubicBezTo>
                        <a:pt x="189" y="347"/>
                        <a:pt x="198" y="346"/>
                        <a:pt x="206" y="345"/>
                      </a:cubicBezTo>
                      <a:cubicBezTo>
                        <a:pt x="221" y="355"/>
                        <a:pt x="240" y="360"/>
                        <a:pt x="259" y="360"/>
                      </a:cubicBezTo>
                      <a:cubicBezTo>
                        <a:pt x="315" y="360"/>
                        <a:pt x="360" y="315"/>
                        <a:pt x="360" y="259"/>
                      </a:cubicBezTo>
                      <a:cubicBezTo>
                        <a:pt x="360" y="240"/>
                        <a:pt x="355" y="222"/>
                        <a:pt x="345" y="206"/>
                      </a:cubicBezTo>
                      <a:close/>
                      <a:moveTo>
                        <a:pt x="259" y="256"/>
                      </a:moveTo>
                      <a:cubicBezTo>
                        <a:pt x="252" y="266"/>
                        <a:pt x="242" y="274"/>
                        <a:pt x="228" y="280"/>
                      </a:cubicBezTo>
                      <a:cubicBezTo>
                        <a:pt x="215" y="286"/>
                        <a:pt x="199" y="288"/>
                        <a:pt x="180" y="288"/>
                      </a:cubicBezTo>
                      <a:cubicBezTo>
                        <a:pt x="158" y="288"/>
                        <a:pt x="139" y="285"/>
                        <a:pt x="125" y="277"/>
                      </a:cubicBezTo>
                      <a:cubicBezTo>
                        <a:pt x="115" y="271"/>
                        <a:pt x="106" y="264"/>
                        <a:pt x="100" y="254"/>
                      </a:cubicBezTo>
                      <a:cubicBezTo>
                        <a:pt x="93" y="245"/>
                        <a:pt x="90" y="236"/>
                        <a:pt x="90" y="227"/>
                      </a:cubicBezTo>
                      <a:cubicBezTo>
                        <a:pt x="90" y="221"/>
                        <a:pt x="92" y="217"/>
                        <a:pt x="96" y="213"/>
                      </a:cubicBezTo>
                      <a:cubicBezTo>
                        <a:pt x="100" y="209"/>
                        <a:pt x="105" y="207"/>
                        <a:pt x="111" y="207"/>
                      </a:cubicBezTo>
                      <a:cubicBezTo>
                        <a:pt x="116" y="207"/>
                        <a:pt x="120" y="209"/>
                        <a:pt x="124" y="212"/>
                      </a:cubicBezTo>
                      <a:cubicBezTo>
                        <a:pt x="127" y="215"/>
                        <a:pt x="130" y="219"/>
                        <a:pt x="133" y="225"/>
                      </a:cubicBezTo>
                      <a:cubicBezTo>
                        <a:pt x="135" y="231"/>
                        <a:pt x="138" y="237"/>
                        <a:pt x="142" y="241"/>
                      </a:cubicBezTo>
                      <a:cubicBezTo>
                        <a:pt x="145" y="245"/>
                        <a:pt x="150" y="249"/>
                        <a:pt x="155" y="252"/>
                      </a:cubicBezTo>
                      <a:cubicBezTo>
                        <a:pt x="161" y="255"/>
                        <a:pt x="169" y="256"/>
                        <a:pt x="179" y="256"/>
                      </a:cubicBezTo>
                      <a:cubicBezTo>
                        <a:pt x="192" y="256"/>
                        <a:pt x="203" y="253"/>
                        <a:pt x="211" y="247"/>
                      </a:cubicBezTo>
                      <a:cubicBezTo>
                        <a:pt x="220" y="242"/>
                        <a:pt x="224" y="235"/>
                        <a:pt x="224" y="226"/>
                      </a:cubicBezTo>
                      <a:cubicBezTo>
                        <a:pt x="224" y="219"/>
                        <a:pt x="221" y="214"/>
                        <a:pt x="217" y="210"/>
                      </a:cubicBezTo>
                      <a:cubicBezTo>
                        <a:pt x="213" y="206"/>
                        <a:pt x="207" y="203"/>
                        <a:pt x="200" y="200"/>
                      </a:cubicBezTo>
                      <a:cubicBezTo>
                        <a:pt x="193" y="198"/>
                        <a:pt x="183" y="196"/>
                        <a:pt x="171" y="193"/>
                      </a:cubicBezTo>
                      <a:cubicBezTo>
                        <a:pt x="155" y="190"/>
                        <a:pt x="141" y="185"/>
                        <a:pt x="130" y="181"/>
                      </a:cubicBezTo>
                      <a:cubicBezTo>
                        <a:pt x="119" y="176"/>
                        <a:pt x="111" y="170"/>
                        <a:pt x="104" y="161"/>
                      </a:cubicBezTo>
                      <a:cubicBezTo>
                        <a:pt x="98" y="153"/>
                        <a:pt x="94" y="143"/>
                        <a:pt x="94" y="131"/>
                      </a:cubicBezTo>
                      <a:cubicBezTo>
                        <a:pt x="94" y="119"/>
                        <a:pt x="98" y="109"/>
                        <a:pt x="105" y="100"/>
                      </a:cubicBezTo>
                      <a:cubicBezTo>
                        <a:pt x="111" y="91"/>
                        <a:pt x="121" y="84"/>
                        <a:pt x="134" y="79"/>
                      </a:cubicBezTo>
                      <a:cubicBezTo>
                        <a:pt x="147" y="74"/>
                        <a:pt x="162" y="72"/>
                        <a:pt x="179" y="72"/>
                      </a:cubicBezTo>
                      <a:cubicBezTo>
                        <a:pt x="193" y="72"/>
                        <a:pt x="205" y="73"/>
                        <a:pt x="215" y="77"/>
                      </a:cubicBezTo>
                      <a:cubicBezTo>
                        <a:pt x="226" y="80"/>
                        <a:pt x="234" y="84"/>
                        <a:pt x="241" y="89"/>
                      </a:cubicBezTo>
                      <a:cubicBezTo>
                        <a:pt x="247" y="95"/>
                        <a:pt x="252" y="100"/>
                        <a:pt x="255" y="106"/>
                      </a:cubicBezTo>
                      <a:cubicBezTo>
                        <a:pt x="259" y="112"/>
                        <a:pt x="260" y="118"/>
                        <a:pt x="260" y="123"/>
                      </a:cubicBezTo>
                      <a:cubicBezTo>
                        <a:pt x="260" y="129"/>
                        <a:pt x="258" y="133"/>
                        <a:pt x="254" y="137"/>
                      </a:cubicBezTo>
                      <a:cubicBezTo>
                        <a:pt x="250" y="142"/>
                        <a:pt x="245" y="144"/>
                        <a:pt x="239" y="144"/>
                      </a:cubicBezTo>
                      <a:cubicBezTo>
                        <a:pt x="234" y="144"/>
                        <a:pt x="230" y="142"/>
                        <a:pt x="227" y="140"/>
                      </a:cubicBezTo>
                      <a:cubicBezTo>
                        <a:pt x="224" y="137"/>
                        <a:pt x="221" y="133"/>
                        <a:pt x="218" y="128"/>
                      </a:cubicBezTo>
                      <a:cubicBezTo>
                        <a:pt x="214" y="120"/>
                        <a:pt x="209" y="114"/>
                        <a:pt x="203" y="110"/>
                      </a:cubicBezTo>
                      <a:cubicBezTo>
                        <a:pt x="198" y="105"/>
                        <a:pt x="189" y="103"/>
                        <a:pt x="176" y="103"/>
                      </a:cubicBezTo>
                      <a:cubicBezTo>
                        <a:pt x="165" y="103"/>
                        <a:pt x="155" y="106"/>
                        <a:pt x="148" y="110"/>
                      </a:cubicBezTo>
                      <a:cubicBezTo>
                        <a:pt x="141" y="115"/>
                        <a:pt x="138" y="120"/>
                        <a:pt x="138" y="127"/>
                      </a:cubicBezTo>
                      <a:cubicBezTo>
                        <a:pt x="138" y="131"/>
                        <a:pt x="139" y="134"/>
                        <a:pt x="141" y="137"/>
                      </a:cubicBezTo>
                      <a:cubicBezTo>
                        <a:pt x="144" y="140"/>
                        <a:pt x="147" y="143"/>
                        <a:pt x="151" y="145"/>
                      </a:cubicBezTo>
                      <a:cubicBezTo>
                        <a:pt x="156" y="147"/>
                        <a:pt x="160" y="149"/>
                        <a:pt x="164" y="150"/>
                      </a:cubicBezTo>
                      <a:cubicBezTo>
                        <a:pt x="169" y="151"/>
                        <a:pt x="176" y="153"/>
                        <a:pt x="186" y="155"/>
                      </a:cubicBezTo>
                      <a:cubicBezTo>
                        <a:pt x="199" y="158"/>
                        <a:pt x="210" y="161"/>
                        <a:pt x="220" y="164"/>
                      </a:cubicBezTo>
                      <a:cubicBezTo>
                        <a:pt x="231" y="168"/>
                        <a:pt x="239" y="172"/>
                        <a:pt x="247" y="176"/>
                      </a:cubicBezTo>
                      <a:cubicBezTo>
                        <a:pt x="254" y="181"/>
                        <a:pt x="260" y="187"/>
                        <a:pt x="264" y="195"/>
                      </a:cubicBezTo>
                      <a:cubicBezTo>
                        <a:pt x="268" y="202"/>
                        <a:pt x="270" y="211"/>
                        <a:pt x="270" y="222"/>
                      </a:cubicBezTo>
                      <a:cubicBezTo>
                        <a:pt x="270" y="234"/>
                        <a:pt x="266" y="246"/>
                        <a:pt x="259" y="25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Oval 64"/>
                <p:cNvSpPr/>
                <p:nvPr/>
              </p:nvSpPr>
              <p:spPr>
                <a:xfrm>
                  <a:off x="2632175" y="5676231"/>
                  <a:ext cx="208832" cy="20883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p14="http://schemas.microsoft.com/office/powerpoint/2010/main" val="38864060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2000"/>
                                        <p:tgtEl>
                                          <p:spTgt spid="4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000"/>
                                        <p:tgtEl>
                                          <p:spTgt spid="4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0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0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20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20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0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0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20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20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20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20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2000"/>
                                        <p:tgtEl>
                                          <p:spTgt spid="41"/>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1" grpId="0" animBg="1"/>
      <p:bldP spid="22" grpId="0" animBg="1"/>
      <p:bldP spid="45" grpId="0"/>
      <p:bldP spid="24" grpId="0" animBg="1"/>
      <p:bldP spid="28" grpId="0" animBg="1"/>
      <p:bldP spid="34" grpId="0"/>
      <p:bldP spid="35" grpId="0"/>
      <p:bldP spid="36" grpId="0"/>
      <p:bldP spid="37" grpId="0"/>
      <p:bldP spid="38"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Recommendations</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30</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p:cNvSpPr txBox="1"/>
          <p:nvPr/>
        </p:nvSpPr>
        <p:spPr>
          <a:xfrm>
            <a:off x="211621" y="1724109"/>
            <a:ext cx="11665259" cy="3416320"/>
          </a:xfrm>
          <a:prstGeom prst="rect">
            <a:avLst/>
          </a:prstGeom>
          <a:noFill/>
        </p:spPr>
        <p:txBody>
          <a:bodyPr wrap="square" rtlCol="0">
            <a:spAutoFit/>
          </a:bodyPr>
          <a:lstStyle/>
          <a:p>
            <a:pPr marL="571500" indent="-5715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Taking their consent before asking them about their lives.</a:t>
            </a:r>
          </a:p>
          <a:p>
            <a:pPr marL="571500" indent="-5715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To empathize instead of sympathizing.</a:t>
            </a:r>
          </a:p>
          <a:p>
            <a:pPr marL="571500" indent="-5715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Raising funds and installing better equipment.</a:t>
            </a:r>
          </a:p>
          <a:p>
            <a:pPr marL="571500" indent="-5715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Arranging </a:t>
            </a:r>
            <a:r>
              <a:rPr lang="en-US" sz="3600" i="1" dirty="0" smtClean="0">
                <a:latin typeface="Times New Roman" panose="02020603050405020304" pitchFamily="18" charset="0"/>
                <a:cs typeface="Times New Roman" panose="02020603050405020304" pitchFamily="18" charset="0"/>
              </a:rPr>
              <a:t>movie nights and trips for the residents.</a:t>
            </a:r>
            <a:endParaRPr lang="zh-CN" altLang="en-US" sz="3600" i="1" dirty="0" smtClean="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i="1" dirty="0" smtClean="0">
                <a:latin typeface="Times New Roman" panose="02020603050405020304" pitchFamily="18" charset="0"/>
                <a:cs typeface="Times New Roman" panose="02020603050405020304" pitchFamily="18" charset="0"/>
              </a:rPr>
              <a:t>Ethical and religious duties of citizens.</a:t>
            </a:r>
          </a:p>
          <a:p>
            <a:pPr marL="342900" lvl="0" indent="-342900">
              <a:lnSpc>
                <a:spcPct val="150000"/>
              </a:lnSpc>
              <a:buFont typeface="Wingdings" panose="05000000000000000000" pitchFamily="2" charset="2"/>
              <a:buChar char="Ø"/>
            </a:pPr>
            <a:endParaRPr lang="en-GB"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377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95842"/>
            <a:chOff x="0" y="0"/>
            <a:chExt cx="12192000" cy="6895842"/>
          </a:xfrm>
        </p:grpSpPr>
        <p:sp>
          <p:nvSpPr>
            <p:cNvPr id="48" name="Rectangle 47"/>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4" name="Group 123"/>
            <p:cNvGrpSpPr/>
            <p:nvPr/>
          </p:nvGrpSpPr>
          <p:grpSpPr>
            <a:xfrm>
              <a:off x="0" y="6306880"/>
              <a:ext cx="12191999" cy="588962"/>
              <a:chOff x="0" y="6306880"/>
              <a:chExt cx="12191999" cy="588962"/>
            </a:xfrm>
          </p:grpSpPr>
          <p:sp>
            <p:nvSpPr>
              <p:cNvPr id="125" name="Rectangle 29"/>
              <p:cNvSpPr>
                <a:spLocks noChangeArrowheads="1"/>
              </p:cNvSpPr>
              <p:nvPr/>
            </p:nvSpPr>
            <p:spPr bwMode="auto">
              <a:xfrm>
                <a:off x="0" y="6306880"/>
                <a:ext cx="12191999" cy="588962"/>
              </a:xfrm>
              <a:prstGeom prst="rect">
                <a:avLst/>
              </a:prstGeom>
              <a:solidFill>
                <a:schemeClr val="tx1">
                  <a:lumMod val="75000"/>
                  <a:lumOff val="2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26" name="Rectangle 30"/>
              <p:cNvSpPr>
                <a:spLocks noChangeArrowheads="1"/>
              </p:cNvSpPr>
              <p:nvPr/>
            </p:nvSpPr>
            <p:spPr bwMode="auto">
              <a:xfrm>
                <a:off x="482601" y="6568817"/>
                <a:ext cx="457200"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27" name="Rectangle 31"/>
              <p:cNvSpPr>
                <a:spLocks noChangeArrowheads="1"/>
              </p:cNvSpPr>
              <p:nvPr/>
            </p:nvSpPr>
            <p:spPr bwMode="auto">
              <a:xfrm>
                <a:off x="1377951" y="6568817"/>
                <a:ext cx="461433"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28" name="Rectangle 32"/>
              <p:cNvSpPr>
                <a:spLocks noChangeArrowheads="1"/>
              </p:cNvSpPr>
              <p:nvPr/>
            </p:nvSpPr>
            <p:spPr bwMode="auto">
              <a:xfrm>
                <a:off x="2277534" y="6568817"/>
                <a:ext cx="457200"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29" name="Rectangle 33"/>
              <p:cNvSpPr>
                <a:spLocks noChangeArrowheads="1"/>
              </p:cNvSpPr>
              <p:nvPr/>
            </p:nvSpPr>
            <p:spPr bwMode="auto">
              <a:xfrm>
                <a:off x="3172884" y="6568817"/>
                <a:ext cx="461433"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30" name="Rectangle 34"/>
              <p:cNvSpPr>
                <a:spLocks noChangeArrowheads="1"/>
              </p:cNvSpPr>
              <p:nvPr/>
            </p:nvSpPr>
            <p:spPr bwMode="auto">
              <a:xfrm>
                <a:off x="4072468" y="6568817"/>
                <a:ext cx="457200"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31" name="Rectangle 35"/>
              <p:cNvSpPr>
                <a:spLocks noChangeArrowheads="1"/>
              </p:cNvSpPr>
              <p:nvPr/>
            </p:nvSpPr>
            <p:spPr bwMode="auto">
              <a:xfrm>
                <a:off x="4967817" y="6568817"/>
                <a:ext cx="461433"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32" name="Rectangle 36"/>
              <p:cNvSpPr>
                <a:spLocks noChangeArrowheads="1"/>
              </p:cNvSpPr>
              <p:nvPr/>
            </p:nvSpPr>
            <p:spPr bwMode="auto">
              <a:xfrm>
                <a:off x="5867401" y="6568817"/>
                <a:ext cx="457200"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33" name="Rectangle 37"/>
              <p:cNvSpPr>
                <a:spLocks noChangeArrowheads="1"/>
              </p:cNvSpPr>
              <p:nvPr/>
            </p:nvSpPr>
            <p:spPr bwMode="auto">
              <a:xfrm>
                <a:off x="6762750" y="6568817"/>
                <a:ext cx="461433"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34" name="Rectangle 38"/>
              <p:cNvSpPr>
                <a:spLocks noChangeArrowheads="1"/>
              </p:cNvSpPr>
              <p:nvPr/>
            </p:nvSpPr>
            <p:spPr bwMode="auto">
              <a:xfrm>
                <a:off x="7662334" y="6568817"/>
                <a:ext cx="457200"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35" name="Rectangle 39"/>
              <p:cNvSpPr>
                <a:spLocks noChangeArrowheads="1"/>
              </p:cNvSpPr>
              <p:nvPr/>
            </p:nvSpPr>
            <p:spPr bwMode="auto">
              <a:xfrm>
                <a:off x="8557683" y="6568817"/>
                <a:ext cx="461433"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36" name="Rectangle 40"/>
              <p:cNvSpPr>
                <a:spLocks noChangeArrowheads="1"/>
              </p:cNvSpPr>
              <p:nvPr/>
            </p:nvSpPr>
            <p:spPr bwMode="auto">
              <a:xfrm>
                <a:off x="9457267" y="6568817"/>
                <a:ext cx="457200"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37" name="Rectangle 41"/>
              <p:cNvSpPr>
                <a:spLocks noChangeArrowheads="1"/>
              </p:cNvSpPr>
              <p:nvPr/>
            </p:nvSpPr>
            <p:spPr bwMode="auto">
              <a:xfrm>
                <a:off x="10352616" y="6568817"/>
                <a:ext cx="461433"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138" name="Rectangle 42"/>
              <p:cNvSpPr>
                <a:spLocks noChangeArrowheads="1"/>
              </p:cNvSpPr>
              <p:nvPr/>
            </p:nvSpPr>
            <p:spPr bwMode="auto">
              <a:xfrm>
                <a:off x="11252200" y="6568817"/>
                <a:ext cx="457200" cy="3492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ar-SA"/>
              </a:p>
            </p:txBody>
          </p:sp>
        </p:grpSp>
      </p:grpSp>
      <p:sp>
        <p:nvSpPr>
          <p:cNvPr id="123" name="TextBox 122"/>
          <p:cNvSpPr txBox="1"/>
          <p:nvPr/>
        </p:nvSpPr>
        <p:spPr>
          <a:xfrm>
            <a:off x="6924203" y="2496027"/>
            <a:ext cx="3889268" cy="1938992"/>
          </a:xfrm>
          <a:prstGeom prst="rect">
            <a:avLst/>
          </a:prstGeom>
          <a:noFill/>
          <a:ln w="28575">
            <a:solidFill>
              <a:schemeClr val="bg1"/>
            </a:solidFill>
          </a:ln>
        </p:spPr>
        <p:txBody>
          <a:bodyPr wrap="square" rtlCol="0">
            <a:spAutoFit/>
          </a:bodyPr>
          <a:lstStyle/>
          <a:p>
            <a:pPr algn="ctr"/>
            <a:r>
              <a:rPr lang="en-US" sz="6000" b="1" dirty="0" smtClean="0">
                <a:solidFill>
                  <a:schemeClr val="bg1"/>
                </a:solidFill>
                <a:latin typeface="Broadway" panose="04040905080B02020502" pitchFamily="82" charset="0"/>
              </a:rPr>
              <a:t>Thank You</a:t>
            </a:r>
            <a:endParaRPr lang="en-US" sz="6000" b="1" dirty="0">
              <a:solidFill>
                <a:schemeClr val="bg1"/>
              </a:solidFill>
              <a:latin typeface="Broadway" panose="04040905080B02020502" pitchFamily="82" charset="0"/>
            </a:endParaRPr>
          </a:p>
        </p:txBody>
      </p:sp>
      <p:grpSp>
        <p:nvGrpSpPr>
          <p:cNvPr id="139" name="Group 1"/>
          <p:cNvGrpSpPr>
            <a:grpSpLocks/>
          </p:cNvGrpSpPr>
          <p:nvPr/>
        </p:nvGrpSpPr>
        <p:grpSpPr bwMode="auto">
          <a:xfrm flipH="1">
            <a:off x="6215019" y="5426949"/>
            <a:ext cx="2364515" cy="1057291"/>
            <a:chOff x="1958" y="1901"/>
            <a:chExt cx="10252" cy="4611"/>
          </a:xfrm>
          <a:solidFill>
            <a:schemeClr val="bg1">
              <a:lumMod val="95000"/>
            </a:schemeClr>
          </a:solidFill>
        </p:grpSpPr>
        <p:sp>
          <p:nvSpPr>
            <p:cNvPr id="140" name="Freeform 2"/>
            <p:cNvSpPr>
              <a:spLocks noChangeArrowheads="1"/>
            </p:cNvSpPr>
            <p:nvPr/>
          </p:nvSpPr>
          <p:spPr bwMode="auto">
            <a:xfrm>
              <a:off x="3178" y="4901"/>
              <a:ext cx="1611" cy="1611"/>
            </a:xfrm>
            <a:custGeom>
              <a:avLst/>
              <a:gdLst>
                <a:gd name="T0" fmla="*/ 3555 w 7108"/>
                <a:gd name="T1" fmla="*/ 0 h 7107"/>
                <a:gd name="T2" fmla="*/ 3555 w 7108"/>
                <a:gd name="T3" fmla="*/ 0 h 7107"/>
                <a:gd name="T4" fmla="*/ 0 w 7108"/>
                <a:gd name="T5" fmla="*/ 3552 h 7107"/>
                <a:gd name="T6" fmla="*/ 3555 w 7108"/>
                <a:gd name="T7" fmla="*/ 7106 h 7107"/>
                <a:gd name="T8" fmla="*/ 7107 w 7108"/>
                <a:gd name="T9" fmla="*/ 3552 h 7107"/>
                <a:gd name="T10" fmla="*/ 3555 w 7108"/>
                <a:gd name="T11" fmla="*/ 0 h 7107"/>
                <a:gd name="T12" fmla="*/ 3555 w 7108"/>
                <a:gd name="T13" fmla="*/ 6102 h 7107"/>
                <a:gd name="T14" fmla="*/ 3555 w 7108"/>
                <a:gd name="T15" fmla="*/ 6102 h 7107"/>
                <a:gd name="T16" fmla="*/ 1025 w 7108"/>
                <a:gd name="T17" fmla="*/ 3552 h 7107"/>
                <a:gd name="T18" fmla="*/ 3555 w 7108"/>
                <a:gd name="T19" fmla="*/ 1001 h 7107"/>
                <a:gd name="T20" fmla="*/ 6105 w 7108"/>
                <a:gd name="T21" fmla="*/ 3552 h 7107"/>
                <a:gd name="T22" fmla="*/ 3555 w 7108"/>
                <a:gd name="T23" fmla="*/ 6102 h 7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08" h="7107">
                  <a:moveTo>
                    <a:pt x="3555" y="0"/>
                  </a:moveTo>
                  <a:lnTo>
                    <a:pt x="3555" y="0"/>
                  </a:lnTo>
                  <a:cubicBezTo>
                    <a:pt x="1591" y="0"/>
                    <a:pt x="0" y="1590"/>
                    <a:pt x="0" y="3552"/>
                  </a:cubicBezTo>
                  <a:cubicBezTo>
                    <a:pt x="0" y="5514"/>
                    <a:pt x="1591" y="7106"/>
                    <a:pt x="3555" y="7106"/>
                  </a:cubicBezTo>
                  <a:cubicBezTo>
                    <a:pt x="5517" y="7106"/>
                    <a:pt x="7107" y="5514"/>
                    <a:pt x="7107" y="3552"/>
                  </a:cubicBezTo>
                  <a:cubicBezTo>
                    <a:pt x="7107" y="1590"/>
                    <a:pt x="5517" y="0"/>
                    <a:pt x="3555" y="0"/>
                  </a:cubicBezTo>
                  <a:close/>
                  <a:moveTo>
                    <a:pt x="3555" y="6102"/>
                  </a:moveTo>
                  <a:lnTo>
                    <a:pt x="3555" y="6102"/>
                  </a:lnTo>
                  <a:cubicBezTo>
                    <a:pt x="2158" y="6102"/>
                    <a:pt x="1025" y="4969"/>
                    <a:pt x="1025" y="3552"/>
                  </a:cubicBezTo>
                  <a:cubicBezTo>
                    <a:pt x="1025" y="2158"/>
                    <a:pt x="2158" y="1001"/>
                    <a:pt x="3555" y="1001"/>
                  </a:cubicBezTo>
                  <a:cubicBezTo>
                    <a:pt x="4972" y="1001"/>
                    <a:pt x="6105" y="2158"/>
                    <a:pt x="6105" y="3552"/>
                  </a:cubicBezTo>
                  <a:cubicBezTo>
                    <a:pt x="6105" y="4969"/>
                    <a:pt x="4972" y="6102"/>
                    <a:pt x="3555" y="6102"/>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41" name="Freeform 3"/>
            <p:cNvSpPr>
              <a:spLocks noChangeArrowheads="1"/>
            </p:cNvSpPr>
            <p:nvPr/>
          </p:nvSpPr>
          <p:spPr bwMode="auto">
            <a:xfrm>
              <a:off x="3524" y="5247"/>
              <a:ext cx="919" cy="918"/>
            </a:xfrm>
            <a:custGeom>
              <a:avLst/>
              <a:gdLst>
                <a:gd name="T0" fmla="*/ 2029 w 4056"/>
                <a:gd name="T1" fmla="*/ 0 h 4054"/>
                <a:gd name="T2" fmla="*/ 2029 w 4056"/>
                <a:gd name="T3" fmla="*/ 0 h 4054"/>
                <a:gd name="T4" fmla="*/ 0 w 4056"/>
                <a:gd name="T5" fmla="*/ 2027 h 4054"/>
                <a:gd name="T6" fmla="*/ 2029 w 4056"/>
                <a:gd name="T7" fmla="*/ 4053 h 4054"/>
                <a:gd name="T8" fmla="*/ 4055 w 4056"/>
                <a:gd name="T9" fmla="*/ 2027 h 4054"/>
                <a:gd name="T10" fmla="*/ 2029 w 4056"/>
                <a:gd name="T11" fmla="*/ 0 h 4054"/>
                <a:gd name="T12" fmla="*/ 1701 w 4056"/>
                <a:gd name="T13" fmla="*/ 393 h 4054"/>
                <a:gd name="T14" fmla="*/ 1701 w 4056"/>
                <a:gd name="T15" fmla="*/ 393 h 4054"/>
                <a:gd name="T16" fmla="*/ 2290 w 4056"/>
                <a:gd name="T17" fmla="*/ 393 h 4054"/>
                <a:gd name="T18" fmla="*/ 2290 w 4056"/>
                <a:gd name="T19" fmla="*/ 633 h 4054"/>
                <a:gd name="T20" fmla="*/ 1701 w 4056"/>
                <a:gd name="T21" fmla="*/ 633 h 4054"/>
                <a:gd name="T22" fmla="*/ 1701 w 4056"/>
                <a:gd name="T23" fmla="*/ 393 h 4054"/>
                <a:gd name="T24" fmla="*/ 720 w 4056"/>
                <a:gd name="T25" fmla="*/ 981 h 4054"/>
                <a:gd name="T26" fmla="*/ 720 w 4056"/>
                <a:gd name="T27" fmla="*/ 981 h 4054"/>
                <a:gd name="T28" fmla="*/ 937 w 4056"/>
                <a:gd name="T29" fmla="*/ 1113 h 4054"/>
                <a:gd name="T30" fmla="*/ 655 w 4056"/>
                <a:gd name="T31" fmla="*/ 1614 h 4054"/>
                <a:gd name="T32" fmla="*/ 436 w 4056"/>
                <a:gd name="T33" fmla="*/ 1482 h 4054"/>
                <a:gd name="T34" fmla="*/ 720 w 4056"/>
                <a:gd name="T35" fmla="*/ 981 h 4054"/>
                <a:gd name="T36" fmla="*/ 764 w 4056"/>
                <a:gd name="T37" fmla="*/ 3139 h 4054"/>
                <a:gd name="T38" fmla="*/ 764 w 4056"/>
                <a:gd name="T39" fmla="*/ 3139 h 4054"/>
                <a:gd name="T40" fmla="*/ 480 w 4056"/>
                <a:gd name="T41" fmla="*/ 2638 h 4054"/>
                <a:gd name="T42" fmla="*/ 699 w 4056"/>
                <a:gd name="T43" fmla="*/ 2507 h 4054"/>
                <a:gd name="T44" fmla="*/ 981 w 4056"/>
                <a:gd name="T45" fmla="*/ 3008 h 4054"/>
                <a:gd name="T46" fmla="*/ 764 w 4056"/>
                <a:gd name="T47" fmla="*/ 3139 h 4054"/>
                <a:gd name="T48" fmla="*/ 2354 w 4056"/>
                <a:gd name="T49" fmla="*/ 3684 h 4054"/>
                <a:gd name="T50" fmla="*/ 2354 w 4056"/>
                <a:gd name="T51" fmla="*/ 3684 h 4054"/>
                <a:gd name="T52" fmla="*/ 1789 w 4056"/>
                <a:gd name="T53" fmla="*/ 3684 h 4054"/>
                <a:gd name="T54" fmla="*/ 1789 w 4056"/>
                <a:gd name="T55" fmla="*/ 3423 h 4054"/>
                <a:gd name="T56" fmla="*/ 2354 w 4056"/>
                <a:gd name="T57" fmla="*/ 3423 h 4054"/>
                <a:gd name="T58" fmla="*/ 2354 w 4056"/>
                <a:gd name="T59" fmla="*/ 3684 h 4054"/>
                <a:gd name="T60" fmla="*/ 2029 w 4056"/>
                <a:gd name="T61" fmla="*/ 2768 h 4054"/>
                <a:gd name="T62" fmla="*/ 2029 w 4056"/>
                <a:gd name="T63" fmla="*/ 2768 h 4054"/>
                <a:gd name="T64" fmla="*/ 1286 w 4056"/>
                <a:gd name="T65" fmla="*/ 2027 h 4054"/>
                <a:gd name="T66" fmla="*/ 2029 w 4056"/>
                <a:gd name="T67" fmla="*/ 1286 h 4054"/>
                <a:gd name="T68" fmla="*/ 2770 w 4056"/>
                <a:gd name="T69" fmla="*/ 2027 h 4054"/>
                <a:gd name="T70" fmla="*/ 2029 w 4056"/>
                <a:gd name="T71" fmla="*/ 2768 h 4054"/>
                <a:gd name="T72" fmla="*/ 3291 w 4056"/>
                <a:gd name="T73" fmla="*/ 914 h 4054"/>
                <a:gd name="T74" fmla="*/ 3291 w 4056"/>
                <a:gd name="T75" fmla="*/ 914 h 4054"/>
                <a:gd name="T76" fmla="*/ 3598 w 4056"/>
                <a:gd name="T77" fmla="*/ 1417 h 4054"/>
                <a:gd name="T78" fmla="*/ 3379 w 4056"/>
                <a:gd name="T79" fmla="*/ 1549 h 4054"/>
                <a:gd name="T80" fmla="*/ 3074 w 4056"/>
                <a:gd name="T81" fmla="*/ 1046 h 4054"/>
                <a:gd name="T82" fmla="*/ 3291 w 4056"/>
                <a:gd name="T83" fmla="*/ 914 h 4054"/>
                <a:gd name="T84" fmla="*/ 3335 w 4056"/>
                <a:gd name="T85" fmla="*/ 3072 h 4054"/>
                <a:gd name="T86" fmla="*/ 3335 w 4056"/>
                <a:gd name="T87" fmla="*/ 3072 h 4054"/>
                <a:gd name="T88" fmla="*/ 3118 w 4056"/>
                <a:gd name="T89" fmla="*/ 2943 h 4054"/>
                <a:gd name="T90" fmla="*/ 3402 w 4056"/>
                <a:gd name="T91" fmla="*/ 2442 h 4054"/>
                <a:gd name="T92" fmla="*/ 3619 w 4056"/>
                <a:gd name="T93" fmla="*/ 2571 h 4054"/>
                <a:gd name="T94" fmla="*/ 3335 w 4056"/>
                <a:gd name="T95" fmla="*/ 3072 h 4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6" h="4054">
                  <a:moveTo>
                    <a:pt x="2029" y="0"/>
                  </a:moveTo>
                  <a:lnTo>
                    <a:pt x="2029" y="0"/>
                  </a:lnTo>
                  <a:cubicBezTo>
                    <a:pt x="916" y="0"/>
                    <a:pt x="0" y="914"/>
                    <a:pt x="0" y="2027"/>
                  </a:cubicBezTo>
                  <a:cubicBezTo>
                    <a:pt x="0" y="3160"/>
                    <a:pt x="916" y="4053"/>
                    <a:pt x="2029" y="4053"/>
                  </a:cubicBezTo>
                  <a:cubicBezTo>
                    <a:pt x="3162" y="4053"/>
                    <a:pt x="4055" y="3160"/>
                    <a:pt x="4055" y="2027"/>
                  </a:cubicBezTo>
                  <a:cubicBezTo>
                    <a:pt x="4055" y="914"/>
                    <a:pt x="3162" y="0"/>
                    <a:pt x="2029" y="0"/>
                  </a:cubicBezTo>
                  <a:close/>
                  <a:moveTo>
                    <a:pt x="1701" y="393"/>
                  </a:moveTo>
                  <a:lnTo>
                    <a:pt x="1701" y="393"/>
                  </a:lnTo>
                  <a:cubicBezTo>
                    <a:pt x="2290" y="393"/>
                    <a:pt x="2290" y="393"/>
                    <a:pt x="2290" y="393"/>
                  </a:cubicBezTo>
                  <a:cubicBezTo>
                    <a:pt x="2290" y="633"/>
                    <a:pt x="2290" y="633"/>
                    <a:pt x="2290" y="633"/>
                  </a:cubicBezTo>
                  <a:cubicBezTo>
                    <a:pt x="1701" y="633"/>
                    <a:pt x="1701" y="633"/>
                    <a:pt x="1701" y="633"/>
                  </a:cubicBezTo>
                  <a:lnTo>
                    <a:pt x="1701" y="393"/>
                  </a:lnTo>
                  <a:close/>
                  <a:moveTo>
                    <a:pt x="720" y="981"/>
                  </a:moveTo>
                  <a:lnTo>
                    <a:pt x="720" y="981"/>
                  </a:lnTo>
                  <a:cubicBezTo>
                    <a:pt x="937" y="1113"/>
                    <a:pt x="937" y="1113"/>
                    <a:pt x="937" y="1113"/>
                  </a:cubicBezTo>
                  <a:cubicBezTo>
                    <a:pt x="655" y="1614"/>
                    <a:pt x="655" y="1614"/>
                    <a:pt x="655" y="1614"/>
                  </a:cubicBezTo>
                  <a:cubicBezTo>
                    <a:pt x="436" y="1482"/>
                    <a:pt x="436" y="1482"/>
                    <a:pt x="436" y="1482"/>
                  </a:cubicBezTo>
                  <a:lnTo>
                    <a:pt x="720" y="981"/>
                  </a:lnTo>
                  <a:close/>
                  <a:moveTo>
                    <a:pt x="764" y="3139"/>
                  </a:moveTo>
                  <a:lnTo>
                    <a:pt x="764" y="3139"/>
                  </a:lnTo>
                  <a:cubicBezTo>
                    <a:pt x="480" y="2638"/>
                    <a:pt x="480" y="2638"/>
                    <a:pt x="480" y="2638"/>
                  </a:cubicBezTo>
                  <a:cubicBezTo>
                    <a:pt x="699" y="2507"/>
                    <a:pt x="699" y="2507"/>
                    <a:pt x="699" y="2507"/>
                  </a:cubicBezTo>
                  <a:cubicBezTo>
                    <a:pt x="981" y="3008"/>
                    <a:pt x="981" y="3008"/>
                    <a:pt x="981" y="3008"/>
                  </a:cubicBezTo>
                  <a:lnTo>
                    <a:pt x="764" y="3139"/>
                  </a:lnTo>
                  <a:close/>
                  <a:moveTo>
                    <a:pt x="2354" y="3684"/>
                  </a:moveTo>
                  <a:lnTo>
                    <a:pt x="2354" y="3684"/>
                  </a:lnTo>
                  <a:cubicBezTo>
                    <a:pt x="1789" y="3684"/>
                    <a:pt x="1789" y="3684"/>
                    <a:pt x="1789" y="3684"/>
                  </a:cubicBezTo>
                  <a:cubicBezTo>
                    <a:pt x="1789" y="3423"/>
                    <a:pt x="1789" y="3423"/>
                    <a:pt x="1789" y="3423"/>
                  </a:cubicBezTo>
                  <a:cubicBezTo>
                    <a:pt x="2354" y="3423"/>
                    <a:pt x="2354" y="3423"/>
                    <a:pt x="2354" y="3423"/>
                  </a:cubicBezTo>
                  <a:lnTo>
                    <a:pt x="2354" y="3684"/>
                  </a:lnTo>
                  <a:close/>
                  <a:moveTo>
                    <a:pt x="2029" y="2768"/>
                  </a:moveTo>
                  <a:lnTo>
                    <a:pt x="2029" y="2768"/>
                  </a:lnTo>
                  <a:cubicBezTo>
                    <a:pt x="1613" y="2768"/>
                    <a:pt x="1286" y="2442"/>
                    <a:pt x="1286" y="2027"/>
                  </a:cubicBezTo>
                  <a:cubicBezTo>
                    <a:pt x="1286" y="1614"/>
                    <a:pt x="1613" y="1286"/>
                    <a:pt x="2029" y="1286"/>
                  </a:cubicBezTo>
                  <a:cubicBezTo>
                    <a:pt x="2442" y="1286"/>
                    <a:pt x="2770" y="1614"/>
                    <a:pt x="2770" y="2027"/>
                  </a:cubicBezTo>
                  <a:cubicBezTo>
                    <a:pt x="2770" y="2442"/>
                    <a:pt x="2442" y="2768"/>
                    <a:pt x="2029" y="2768"/>
                  </a:cubicBezTo>
                  <a:close/>
                  <a:moveTo>
                    <a:pt x="3291" y="914"/>
                  </a:moveTo>
                  <a:lnTo>
                    <a:pt x="3291" y="914"/>
                  </a:lnTo>
                  <a:cubicBezTo>
                    <a:pt x="3598" y="1417"/>
                    <a:pt x="3598" y="1417"/>
                    <a:pt x="3598" y="1417"/>
                  </a:cubicBezTo>
                  <a:cubicBezTo>
                    <a:pt x="3379" y="1549"/>
                    <a:pt x="3379" y="1549"/>
                    <a:pt x="3379" y="1549"/>
                  </a:cubicBezTo>
                  <a:cubicBezTo>
                    <a:pt x="3074" y="1046"/>
                    <a:pt x="3074" y="1046"/>
                    <a:pt x="3074" y="1046"/>
                  </a:cubicBezTo>
                  <a:lnTo>
                    <a:pt x="3291" y="914"/>
                  </a:lnTo>
                  <a:close/>
                  <a:moveTo>
                    <a:pt x="3335" y="3072"/>
                  </a:moveTo>
                  <a:lnTo>
                    <a:pt x="3335" y="3072"/>
                  </a:lnTo>
                  <a:cubicBezTo>
                    <a:pt x="3118" y="2943"/>
                    <a:pt x="3118" y="2943"/>
                    <a:pt x="3118" y="2943"/>
                  </a:cubicBezTo>
                  <a:cubicBezTo>
                    <a:pt x="3402" y="2442"/>
                    <a:pt x="3402" y="2442"/>
                    <a:pt x="3402" y="2442"/>
                  </a:cubicBezTo>
                  <a:cubicBezTo>
                    <a:pt x="3619" y="2571"/>
                    <a:pt x="3619" y="2571"/>
                    <a:pt x="3619" y="2571"/>
                  </a:cubicBezTo>
                  <a:lnTo>
                    <a:pt x="3335" y="3072"/>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42" name="Freeform 4"/>
            <p:cNvSpPr>
              <a:spLocks noChangeArrowheads="1"/>
            </p:cNvSpPr>
            <p:nvPr/>
          </p:nvSpPr>
          <p:spPr bwMode="auto">
            <a:xfrm>
              <a:off x="8641" y="4901"/>
              <a:ext cx="1611" cy="1611"/>
            </a:xfrm>
            <a:custGeom>
              <a:avLst/>
              <a:gdLst>
                <a:gd name="T0" fmla="*/ 5256 w 7108"/>
                <a:gd name="T1" fmla="*/ 436 h 7107"/>
                <a:gd name="T2" fmla="*/ 5256 w 7108"/>
                <a:gd name="T3" fmla="*/ 436 h 7107"/>
                <a:gd name="T4" fmla="*/ 3555 w 7108"/>
                <a:gd name="T5" fmla="*/ 0 h 7107"/>
                <a:gd name="T6" fmla="*/ 1831 w 7108"/>
                <a:gd name="T7" fmla="*/ 436 h 7107"/>
                <a:gd name="T8" fmla="*/ 0 w 7108"/>
                <a:gd name="T9" fmla="*/ 3552 h 7107"/>
                <a:gd name="T10" fmla="*/ 3555 w 7108"/>
                <a:gd name="T11" fmla="*/ 7106 h 7107"/>
                <a:gd name="T12" fmla="*/ 7107 w 7108"/>
                <a:gd name="T13" fmla="*/ 3552 h 7107"/>
                <a:gd name="T14" fmla="*/ 5256 w 7108"/>
                <a:gd name="T15" fmla="*/ 436 h 7107"/>
                <a:gd name="T16" fmla="*/ 3555 w 7108"/>
                <a:gd name="T17" fmla="*/ 6102 h 7107"/>
                <a:gd name="T18" fmla="*/ 3555 w 7108"/>
                <a:gd name="T19" fmla="*/ 6102 h 7107"/>
                <a:gd name="T20" fmla="*/ 1004 w 7108"/>
                <a:gd name="T21" fmla="*/ 3552 h 7107"/>
                <a:gd name="T22" fmla="*/ 3555 w 7108"/>
                <a:gd name="T23" fmla="*/ 1001 h 7107"/>
                <a:gd name="T24" fmla="*/ 6082 w 7108"/>
                <a:gd name="T25" fmla="*/ 3552 h 7107"/>
                <a:gd name="T26" fmla="*/ 3555 w 7108"/>
                <a:gd name="T27" fmla="*/ 6102 h 7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08" h="7107">
                  <a:moveTo>
                    <a:pt x="5256" y="436"/>
                  </a:moveTo>
                  <a:lnTo>
                    <a:pt x="5256" y="436"/>
                  </a:lnTo>
                  <a:cubicBezTo>
                    <a:pt x="4753" y="173"/>
                    <a:pt x="4164" y="0"/>
                    <a:pt x="3555" y="0"/>
                  </a:cubicBezTo>
                  <a:cubicBezTo>
                    <a:pt x="2923" y="0"/>
                    <a:pt x="2334" y="173"/>
                    <a:pt x="1831" y="436"/>
                  </a:cubicBezTo>
                  <a:cubicBezTo>
                    <a:pt x="741" y="1045"/>
                    <a:pt x="0" y="2222"/>
                    <a:pt x="0" y="3552"/>
                  </a:cubicBezTo>
                  <a:cubicBezTo>
                    <a:pt x="0" y="5514"/>
                    <a:pt x="1593" y="7106"/>
                    <a:pt x="3555" y="7106"/>
                  </a:cubicBezTo>
                  <a:cubicBezTo>
                    <a:pt x="5517" y="7106"/>
                    <a:pt x="7107" y="5514"/>
                    <a:pt x="7107" y="3552"/>
                  </a:cubicBezTo>
                  <a:cubicBezTo>
                    <a:pt x="7107" y="2222"/>
                    <a:pt x="6366" y="1045"/>
                    <a:pt x="5256" y="436"/>
                  </a:cubicBezTo>
                  <a:close/>
                  <a:moveTo>
                    <a:pt x="3555" y="6102"/>
                  </a:moveTo>
                  <a:lnTo>
                    <a:pt x="3555" y="6102"/>
                  </a:lnTo>
                  <a:cubicBezTo>
                    <a:pt x="2138" y="6102"/>
                    <a:pt x="1004" y="4969"/>
                    <a:pt x="1004" y="3552"/>
                  </a:cubicBezTo>
                  <a:cubicBezTo>
                    <a:pt x="1004" y="2158"/>
                    <a:pt x="2138" y="1001"/>
                    <a:pt x="3555" y="1001"/>
                  </a:cubicBezTo>
                  <a:cubicBezTo>
                    <a:pt x="4949" y="1001"/>
                    <a:pt x="6082" y="2158"/>
                    <a:pt x="6082" y="3552"/>
                  </a:cubicBezTo>
                  <a:cubicBezTo>
                    <a:pt x="6082" y="4969"/>
                    <a:pt x="4949" y="6102"/>
                    <a:pt x="3555" y="6102"/>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43" name="Freeform 5"/>
            <p:cNvSpPr>
              <a:spLocks noChangeArrowheads="1"/>
            </p:cNvSpPr>
            <p:nvPr/>
          </p:nvSpPr>
          <p:spPr bwMode="auto">
            <a:xfrm>
              <a:off x="8987" y="5247"/>
              <a:ext cx="919" cy="918"/>
            </a:xfrm>
            <a:custGeom>
              <a:avLst/>
              <a:gdLst>
                <a:gd name="T0" fmla="*/ 2029 w 4057"/>
                <a:gd name="T1" fmla="*/ 0 h 4054"/>
                <a:gd name="T2" fmla="*/ 2029 w 4057"/>
                <a:gd name="T3" fmla="*/ 0 h 4054"/>
                <a:gd name="T4" fmla="*/ 0 w 4057"/>
                <a:gd name="T5" fmla="*/ 2027 h 4054"/>
                <a:gd name="T6" fmla="*/ 2029 w 4057"/>
                <a:gd name="T7" fmla="*/ 4053 h 4054"/>
                <a:gd name="T8" fmla="*/ 4056 w 4057"/>
                <a:gd name="T9" fmla="*/ 2027 h 4054"/>
                <a:gd name="T10" fmla="*/ 2029 w 4057"/>
                <a:gd name="T11" fmla="*/ 0 h 4054"/>
                <a:gd name="T12" fmla="*/ 1701 w 4057"/>
                <a:gd name="T13" fmla="*/ 393 h 4054"/>
                <a:gd name="T14" fmla="*/ 1701 w 4057"/>
                <a:gd name="T15" fmla="*/ 393 h 4054"/>
                <a:gd name="T16" fmla="*/ 2269 w 4057"/>
                <a:gd name="T17" fmla="*/ 393 h 4054"/>
                <a:gd name="T18" fmla="*/ 2269 w 4057"/>
                <a:gd name="T19" fmla="*/ 633 h 4054"/>
                <a:gd name="T20" fmla="*/ 1701 w 4057"/>
                <a:gd name="T21" fmla="*/ 633 h 4054"/>
                <a:gd name="T22" fmla="*/ 1701 w 4057"/>
                <a:gd name="T23" fmla="*/ 393 h 4054"/>
                <a:gd name="T24" fmla="*/ 720 w 4057"/>
                <a:gd name="T25" fmla="*/ 981 h 4054"/>
                <a:gd name="T26" fmla="*/ 720 w 4057"/>
                <a:gd name="T27" fmla="*/ 981 h 4054"/>
                <a:gd name="T28" fmla="*/ 940 w 4057"/>
                <a:gd name="T29" fmla="*/ 1113 h 4054"/>
                <a:gd name="T30" fmla="*/ 656 w 4057"/>
                <a:gd name="T31" fmla="*/ 1614 h 4054"/>
                <a:gd name="T32" fmla="*/ 436 w 4057"/>
                <a:gd name="T33" fmla="*/ 1482 h 4054"/>
                <a:gd name="T34" fmla="*/ 720 w 4057"/>
                <a:gd name="T35" fmla="*/ 981 h 4054"/>
                <a:gd name="T36" fmla="*/ 764 w 4057"/>
                <a:gd name="T37" fmla="*/ 3139 h 4054"/>
                <a:gd name="T38" fmla="*/ 764 w 4057"/>
                <a:gd name="T39" fmla="*/ 3139 h 4054"/>
                <a:gd name="T40" fmla="*/ 459 w 4057"/>
                <a:gd name="T41" fmla="*/ 2638 h 4054"/>
                <a:gd name="T42" fmla="*/ 676 w 4057"/>
                <a:gd name="T43" fmla="*/ 2507 h 4054"/>
                <a:gd name="T44" fmla="*/ 960 w 4057"/>
                <a:gd name="T45" fmla="*/ 3008 h 4054"/>
                <a:gd name="T46" fmla="*/ 764 w 4057"/>
                <a:gd name="T47" fmla="*/ 3139 h 4054"/>
                <a:gd name="T48" fmla="*/ 2334 w 4057"/>
                <a:gd name="T49" fmla="*/ 3684 h 4054"/>
                <a:gd name="T50" fmla="*/ 2334 w 4057"/>
                <a:gd name="T51" fmla="*/ 3684 h 4054"/>
                <a:gd name="T52" fmla="*/ 1766 w 4057"/>
                <a:gd name="T53" fmla="*/ 3684 h 4054"/>
                <a:gd name="T54" fmla="*/ 1766 w 4057"/>
                <a:gd name="T55" fmla="*/ 3423 h 4054"/>
                <a:gd name="T56" fmla="*/ 2334 w 4057"/>
                <a:gd name="T57" fmla="*/ 3423 h 4054"/>
                <a:gd name="T58" fmla="*/ 2334 w 4057"/>
                <a:gd name="T59" fmla="*/ 3684 h 4054"/>
                <a:gd name="T60" fmla="*/ 2029 w 4057"/>
                <a:gd name="T61" fmla="*/ 2768 h 4054"/>
                <a:gd name="T62" fmla="*/ 2029 w 4057"/>
                <a:gd name="T63" fmla="*/ 2768 h 4054"/>
                <a:gd name="T64" fmla="*/ 1288 w 4057"/>
                <a:gd name="T65" fmla="*/ 2027 h 4054"/>
                <a:gd name="T66" fmla="*/ 2029 w 4057"/>
                <a:gd name="T67" fmla="*/ 1286 h 4054"/>
                <a:gd name="T68" fmla="*/ 2770 w 4057"/>
                <a:gd name="T69" fmla="*/ 2027 h 4054"/>
                <a:gd name="T70" fmla="*/ 2029 w 4057"/>
                <a:gd name="T71" fmla="*/ 2768 h 4054"/>
                <a:gd name="T72" fmla="*/ 3294 w 4057"/>
                <a:gd name="T73" fmla="*/ 914 h 4054"/>
                <a:gd name="T74" fmla="*/ 3294 w 4057"/>
                <a:gd name="T75" fmla="*/ 914 h 4054"/>
                <a:gd name="T76" fmla="*/ 3575 w 4057"/>
                <a:gd name="T77" fmla="*/ 1417 h 4054"/>
                <a:gd name="T78" fmla="*/ 3358 w 4057"/>
                <a:gd name="T79" fmla="*/ 1549 h 4054"/>
                <a:gd name="T80" fmla="*/ 3075 w 4057"/>
                <a:gd name="T81" fmla="*/ 1046 h 4054"/>
                <a:gd name="T82" fmla="*/ 3294 w 4057"/>
                <a:gd name="T83" fmla="*/ 914 h 4054"/>
                <a:gd name="T84" fmla="*/ 3315 w 4057"/>
                <a:gd name="T85" fmla="*/ 3072 h 4054"/>
                <a:gd name="T86" fmla="*/ 3315 w 4057"/>
                <a:gd name="T87" fmla="*/ 3072 h 4054"/>
                <a:gd name="T88" fmla="*/ 3095 w 4057"/>
                <a:gd name="T89" fmla="*/ 2943 h 4054"/>
                <a:gd name="T90" fmla="*/ 3402 w 4057"/>
                <a:gd name="T91" fmla="*/ 2442 h 4054"/>
                <a:gd name="T92" fmla="*/ 3619 w 4057"/>
                <a:gd name="T93" fmla="*/ 2571 h 4054"/>
                <a:gd name="T94" fmla="*/ 3315 w 4057"/>
                <a:gd name="T95" fmla="*/ 3072 h 4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7" h="4054">
                  <a:moveTo>
                    <a:pt x="2029" y="0"/>
                  </a:moveTo>
                  <a:lnTo>
                    <a:pt x="2029" y="0"/>
                  </a:lnTo>
                  <a:cubicBezTo>
                    <a:pt x="896" y="0"/>
                    <a:pt x="0" y="914"/>
                    <a:pt x="0" y="2027"/>
                  </a:cubicBezTo>
                  <a:cubicBezTo>
                    <a:pt x="0" y="3160"/>
                    <a:pt x="896" y="4053"/>
                    <a:pt x="2029" y="4053"/>
                  </a:cubicBezTo>
                  <a:cubicBezTo>
                    <a:pt x="3139" y="4053"/>
                    <a:pt x="4056" y="3160"/>
                    <a:pt x="4056" y="2027"/>
                  </a:cubicBezTo>
                  <a:cubicBezTo>
                    <a:pt x="4056" y="914"/>
                    <a:pt x="3139" y="0"/>
                    <a:pt x="2029" y="0"/>
                  </a:cubicBezTo>
                  <a:close/>
                  <a:moveTo>
                    <a:pt x="1701" y="393"/>
                  </a:moveTo>
                  <a:lnTo>
                    <a:pt x="1701" y="393"/>
                  </a:lnTo>
                  <a:cubicBezTo>
                    <a:pt x="2269" y="393"/>
                    <a:pt x="2269" y="393"/>
                    <a:pt x="2269" y="393"/>
                  </a:cubicBezTo>
                  <a:cubicBezTo>
                    <a:pt x="2269" y="633"/>
                    <a:pt x="2269" y="633"/>
                    <a:pt x="2269" y="633"/>
                  </a:cubicBezTo>
                  <a:cubicBezTo>
                    <a:pt x="1701" y="633"/>
                    <a:pt x="1701" y="633"/>
                    <a:pt x="1701" y="633"/>
                  </a:cubicBezTo>
                  <a:lnTo>
                    <a:pt x="1701" y="393"/>
                  </a:lnTo>
                  <a:close/>
                  <a:moveTo>
                    <a:pt x="720" y="981"/>
                  </a:moveTo>
                  <a:lnTo>
                    <a:pt x="720" y="981"/>
                  </a:lnTo>
                  <a:cubicBezTo>
                    <a:pt x="940" y="1113"/>
                    <a:pt x="940" y="1113"/>
                    <a:pt x="940" y="1113"/>
                  </a:cubicBezTo>
                  <a:cubicBezTo>
                    <a:pt x="656" y="1614"/>
                    <a:pt x="656" y="1614"/>
                    <a:pt x="656" y="1614"/>
                  </a:cubicBezTo>
                  <a:cubicBezTo>
                    <a:pt x="436" y="1482"/>
                    <a:pt x="436" y="1482"/>
                    <a:pt x="436" y="1482"/>
                  </a:cubicBezTo>
                  <a:lnTo>
                    <a:pt x="720" y="981"/>
                  </a:lnTo>
                  <a:close/>
                  <a:moveTo>
                    <a:pt x="764" y="3139"/>
                  </a:moveTo>
                  <a:lnTo>
                    <a:pt x="764" y="3139"/>
                  </a:lnTo>
                  <a:cubicBezTo>
                    <a:pt x="459" y="2638"/>
                    <a:pt x="459" y="2638"/>
                    <a:pt x="459" y="2638"/>
                  </a:cubicBezTo>
                  <a:cubicBezTo>
                    <a:pt x="676" y="2507"/>
                    <a:pt x="676" y="2507"/>
                    <a:pt x="676" y="2507"/>
                  </a:cubicBezTo>
                  <a:cubicBezTo>
                    <a:pt x="960" y="3008"/>
                    <a:pt x="960" y="3008"/>
                    <a:pt x="960" y="3008"/>
                  </a:cubicBezTo>
                  <a:lnTo>
                    <a:pt x="764" y="3139"/>
                  </a:lnTo>
                  <a:close/>
                  <a:moveTo>
                    <a:pt x="2334" y="3684"/>
                  </a:moveTo>
                  <a:lnTo>
                    <a:pt x="2334" y="3684"/>
                  </a:lnTo>
                  <a:cubicBezTo>
                    <a:pt x="1766" y="3684"/>
                    <a:pt x="1766" y="3684"/>
                    <a:pt x="1766" y="3684"/>
                  </a:cubicBezTo>
                  <a:cubicBezTo>
                    <a:pt x="1766" y="3423"/>
                    <a:pt x="1766" y="3423"/>
                    <a:pt x="1766" y="3423"/>
                  </a:cubicBezTo>
                  <a:cubicBezTo>
                    <a:pt x="2334" y="3423"/>
                    <a:pt x="2334" y="3423"/>
                    <a:pt x="2334" y="3423"/>
                  </a:cubicBezTo>
                  <a:lnTo>
                    <a:pt x="2334" y="3684"/>
                  </a:lnTo>
                  <a:close/>
                  <a:moveTo>
                    <a:pt x="2029" y="2768"/>
                  </a:moveTo>
                  <a:lnTo>
                    <a:pt x="2029" y="2768"/>
                  </a:lnTo>
                  <a:cubicBezTo>
                    <a:pt x="1614" y="2768"/>
                    <a:pt x="1288" y="2442"/>
                    <a:pt x="1288" y="2027"/>
                  </a:cubicBezTo>
                  <a:cubicBezTo>
                    <a:pt x="1288" y="1614"/>
                    <a:pt x="1614" y="1286"/>
                    <a:pt x="2029" y="1286"/>
                  </a:cubicBezTo>
                  <a:cubicBezTo>
                    <a:pt x="2421" y="1286"/>
                    <a:pt x="2770" y="1614"/>
                    <a:pt x="2770" y="2027"/>
                  </a:cubicBezTo>
                  <a:cubicBezTo>
                    <a:pt x="2770" y="2442"/>
                    <a:pt x="2421" y="2768"/>
                    <a:pt x="2029" y="2768"/>
                  </a:cubicBezTo>
                  <a:close/>
                  <a:moveTo>
                    <a:pt x="3294" y="914"/>
                  </a:moveTo>
                  <a:lnTo>
                    <a:pt x="3294" y="914"/>
                  </a:lnTo>
                  <a:cubicBezTo>
                    <a:pt x="3575" y="1417"/>
                    <a:pt x="3575" y="1417"/>
                    <a:pt x="3575" y="1417"/>
                  </a:cubicBezTo>
                  <a:cubicBezTo>
                    <a:pt x="3358" y="1549"/>
                    <a:pt x="3358" y="1549"/>
                    <a:pt x="3358" y="1549"/>
                  </a:cubicBezTo>
                  <a:cubicBezTo>
                    <a:pt x="3075" y="1046"/>
                    <a:pt x="3075" y="1046"/>
                    <a:pt x="3075" y="1046"/>
                  </a:cubicBezTo>
                  <a:lnTo>
                    <a:pt x="3294" y="914"/>
                  </a:lnTo>
                  <a:close/>
                  <a:moveTo>
                    <a:pt x="3315" y="3072"/>
                  </a:moveTo>
                  <a:lnTo>
                    <a:pt x="3315" y="3072"/>
                  </a:lnTo>
                  <a:cubicBezTo>
                    <a:pt x="3095" y="2943"/>
                    <a:pt x="3095" y="2943"/>
                    <a:pt x="3095" y="2943"/>
                  </a:cubicBezTo>
                  <a:cubicBezTo>
                    <a:pt x="3402" y="2442"/>
                    <a:pt x="3402" y="2442"/>
                    <a:pt x="3402" y="2442"/>
                  </a:cubicBezTo>
                  <a:cubicBezTo>
                    <a:pt x="3619" y="2571"/>
                    <a:pt x="3619" y="2571"/>
                    <a:pt x="3619" y="2571"/>
                  </a:cubicBezTo>
                  <a:lnTo>
                    <a:pt x="3315" y="3072"/>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44" name="Freeform 6"/>
            <p:cNvSpPr>
              <a:spLocks noChangeArrowheads="1"/>
            </p:cNvSpPr>
            <p:nvPr/>
          </p:nvSpPr>
          <p:spPr bwMode="auto">
            <a:xfrm>
              <a:off x="1928" y="2044"/>
              <a:ext cx="3020" cy="3608"/>
            </a:xfrm>
            <a:custGeom>
              <a:avLst/>
              <a:gdLst>
                <a:gd name="T0" fmla="*/ 13212 w 13323"/>
                <a:gd name="T1" fmla="*/ 850 h 15913"/>
                <a:gd name="T2" fmla="*/ 13212 w 13323"/>
                <a:gd name="T3" fmla="*/ 850 h 15913"/>
                <a:gd name="T4" fmla="*/ 12058 w 13323"/>
                <a:gd name="T5" fmla="*/ 0 h 15913"/>
                <a:gd name="T6" fmla="*/ 6149 w 13323"/>
                <a:gd name="T7" fmla="*/ 0 h 15913"/>
                <a:gd name="T8" fmla="*/ 4427 w 13323"/>
                <a:gd name="T9" fmla="*/ 718 h 15913"/>
                <a:gd name="T10" fmla="*/ 720 w 13323"/>
                <a:gd name="T11" fmla="*/ 7259 h 15913"/>
                <a:gd name="T12" fmla="*/ 720 w 13323"/>
                <a:gd name="T13" fmla="*/ 7280 h 15913"/>
                <a:gd name="T14" fmla="*/ 676 w 13323"/>
                <a:gd name="T15" fmla="*/ 7347 h 15913"/>
                <a:gd name="T16" fmla="*/ 307 w 13323"/>
                <a:gd name="T17" fmla="*/ 8916 h 15913"/>
                <a:gd name="T18" fmla="*/ 307 w 13323"/>
                <a:gd name="T19" fmla="*/ 11051 h 15913"/>
                <a:gd name="T20" fmla="*/ 1332 w 13323"/>
                <a:gd name="T21" fmla="*/ 11051 h 15913"/>
                <a:gd name="T22" fmla="*/ 1332 w 13323"/>
                <a:gd name="T23" fmla="*/ 13470 h 15913"/>
                <a:gd name="T24" fmla="*/ 568 w 13323"/>
                <a:gd name="T25" fmla="*/ 13470 h 15913"/>
                <a:gd name="T26" fmla="*/ 154 w 13323"/>
                <a:gd name="T27" fmla="*/ 14495 h 15913"/>
                <a:gd name="T28" fmla="*/ 1592 w 13323"/>
                <a:gd name="T29" fmla="*/ 15912 h 15913"/>
                <a:gd name="T30" fmla="*/ 4884 w 13323"/>
                <a:gd name="T31" fmla="*/ 15912 h 15913"/>
                <a:gd name="T32" fmla="*/ 5103 w 13323"/>
                <a:gd name="T33" fmla="*/ 15674 h 15913"/>
                <a:gd name="T34" fmla="*/ 6061 w 13323"/>
                <a:gd name="T35" fmla="*/ 13581 h 15913"/>
                <a:gd name="T36" fmla="*/ 9396 w 13323"/>
                <a:gd name="T37" fmla="*/ 12295 h 15913"/>
                <a:gd name="T38" fmla="*/ 12362 w 13323"/>
                <a:gd name="T39" fmla="*/ 12295 h 15913"/>
                <a:gd name="T40" fmla="*/ 13212 w 13323"/>
                <a:gd name="T41" fmla="*/ 11880 h 15913"/>
                <a:gd name="T42" fmla="*/ 13212 w 13323"/>
                <a:gd name="T43" fmla="*/ 850 h 15913"/>
                <a:gd name="T44" fmla="*/ 8090 w 13323"/>
                <a:gd name="T45" fmla="*/ 5994 h 15913"/>
                <a:gd name="T46" fmla="*/ 8090 w 13323"/>
                <a:gd name="T47" fmla="*/ 5994 h 15913"/>
                <a:gd name="T48" fmla="*/ 6693 w 13323"/>
                <a:gd name="T49" fmla="*/ 6562 h 15913"/>
                <a:gd name="T50" fmla="*/ 4863 w 13323"/>
                <a:gd name="T51" fmla="*/ 8196 h 15913"/>
                <a:gd name="T52" fmla="*/ 3751 w 13323"/>
                <a:gd name="T53" fmla="*/ 8741 h 15913"/>
                <a:gd name="T54" fmla="*/ 2966 w 13323"/>
                <a:gd name="T55" fmla="*/ 8741 h 15913"/>
                <a:gd name="T56" fmla="*/ 2137 w 13323"/>
                <a:gd name="T57" fmla="*/ 7956 h 15913"/>
                <a:gd name="T58" fmla="*/ 2137 w 13323"/>
                <a:gd name="T59" fmla="*/ 6823 h 15913"/>
                <a:gd name="T60" fmla="*/ 2356 w 13323"/>
                <a:gd name="T61" fmla="*/ 5537 h 15913"/>
                <a:gd name="T62" fmla="*/ 4471 w 13323"/>
                <a:gd name="T63" fmla="*/ 1854 h 15913"/>
                <a:gd name="T64" fmla="*/ 6061 w 13323"/>
                <a:gd name="T65" fmla="*/ 1154 h 15913"/>
                <a:gd name="T66" fmla="*/ 10968 w 13323"/>
                <a:gd name="T67" fmla="*/ 1154 h 15913"/>
                <a:gd name="T68" fmla="*/ 11577 w 13323"/>
                <a:gd name="T69" fmla="*/ 1634 h 15913"/>
                <a:gd name="T70" fmla="*/ 11577 w 13323"/>
                <a:gd name="T71" fmla="*/ 5406 h 15913"/>
                <a:gd name="T72" fmla="*/ 10989 w 13323"/>
                <a:gd name="T73" fmla="*/ 5994 h 15913"/>
                <a:gd name="T74" fmla="*/ 8090 w 13323"/>
                <a:gd name="T75" fmla="*/ 5994 h 15913"/>
                <a:gd name="T76" fmla="*/ 11577 w 13323"/>
                <a:gd name="T77" fmla="*/ 9546 h 15913"/>
                <a:gd name="T78" fmla="*/ 11577 w 13323"/>
                <a:gd name="T79" fmla="*/ 9546 h 15913"/>
                <a:gd name="T80" fmla="*/ 11294 w 13323"/>
                <a:gd name="T81" fmla="*/ 9830 h 15913"/>
                <a:gd name="T82" fmla="*/ 10008 w 13323"/>
                <a:gd name="T83" fmla="*/ 9830 h 15913"/>
                <a:gd name="T84" fmla="*/ 9724 w 13323"/>
                <a:gd name="T85" fmla="*/ 9546 h 15913"/>
                <a:gd name="T86" fmla="*/ 9724 w 13323"/>
                <a:gd name="T87" fmla="*/ 9221 h 15913"/>
                <a:gd name="T88" fmla="*/ 10008 w 13323"/>
                <a:gd name="T89" fmla="*/ 8937 h 15913"/>
                <a:gd name="T90" fmla="*/ 11294 w 13323"/>
                <a:gd name="T91" fmla="*/ 8937 h 15913"/>
                <a:gd name="T92" fmla="*/ 11577 w 13323"/>
                <a:gd name="T93" fmla="*/ 9221 h 15913"/>
                <a:gd name="T94" fmla="*/ 11577 w 13323"/>
                <a:gd name="T95" fmla="*/ 9546 h 15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23" h="15913">
                  <a:moveTo>
                    <a:pt x="13212" y="850"/>
                  </a:moveTo>
                  <a:lnTo>
                    <a:pt x="13212" y="850"/>
                  </a:lnTo>
                  <a:cubicBezTo>
                    <a:pt x="13124" y="109"/>
                    <a:pt x="12058" y="0"/>
                    <a:pt x="12058" y="0"/>
                  </a:cubicBezTo>
                  <a:cubicBezTo>
                    <a:pt x="12058" y="0"/>
                    <a:pt x="7414" y="0"/>
                    <a:pt x="6149" y="0"/>
                  </a:cubicBezTo>
                  <a:cubicBezTo>
                    <a:pt x="4884" y="0"/>
                    <a:pt x="4427" y="718"/>
                    <a:pt x="4427" y="718"/>
                  </a:cubicBezTo>
                  <a:cubicBezTo>
                    <a:pt x="2225" y="3880"/>
                    <a:pt x="1200" y="5971"/>
                    <a:pt x="720" y="7259"/>
                  </a:cubicBezTo>
                  <a:cubicBezTo>
                    <a:pt x="720" y="7280"/>
                    <a:pt x="720" y="7280"/>
                    <a:pt x="720" y="7280"/>
                  </a:cubicBezTo>
                  <a:cubicBezTo>
                    <a:pt x="699" y="7303"/>
                    <a:pt x="699" y="7324"/>
                    <a:pt x="676" y="7347"/>
                  </a:cubicBezTo>
                  <a:cubicBezTo>
                    <a:pt x="284" y="8436"/>
                    <a:pt x="307" y="8916"/>
                    <a:pt x="307" y="8916"/>
                  </a:cubicBezTo>
                  <a:cubicBezTo>
                    <a:pt x="307" y="8916"/>
                    <a:pt x="307" y="10049"/>
                    <a:pt x="307" y="11051"/>
                  </a:cubicBezTo>
                  <a:cubicBezTo>
                    <a:pt x="1332" y="11051"/>
                    <a:pt x="1332" y="11051"/>
                    <a:pt x="1332" y="11051"/>
                  </a:cubicBezTo>
                  <a:cubicBezTo>
                    <a:pt x="1332" y="13470"/>
                    <a:pt x="1332" y="13470"/>
                    <a:pt x="1332" y="13470"/>
                  </a:cubicBezTo>
                  <a:cubicBezTo>
                    <a:pt x="568" y="13470"/>
                    <a:pt x="568" y="13470"/>
                    <a:pt x="568" y="13470"/>
                  </a:cubicBezTo>
                  <a:cubicBezTo>
                    <a:pt x="0" y="13514"/>
                    <a:pt x="154" y="14495"/>
                    <a:pt x="154" y="14495"/>
                  </a:cubicBezTo>
                  <a:cubicBezTo>
                    <a:pt x="88" y="15847"/>
                    <a:pt x="1592" y="15912"/>
                    <a:pt x="1592" y="15912"/>
                  </a:cubicBezTo>
                  <a:cubicBezTo>
                    <a:pt x="4884" y="15912"/>
                    <a:pt x="4884" y="15912"/>
                    <a:pt x="4884" y="15912"/>
                  </a:cubicBezTo>
                  <a:cubicBezTo>
                    <a:pt x="5015" y="15912"/>
                    <a:pt x="5103" y="15674"/>
                    <a:pt x="5103" y="15674"/>
                  </a:cubicBezTo>
                  <a:cubicBezTo>
                    <a:pt x="5103" y="15674"/>
                    <a:pt x="5255" y="15039"/>
                    <a:pt x="6061" y="13581"/>
                  </a:cubicBezTo>
                  <a:cubicBezTo>
                    <a:pt x="6846" y="12120"/>
                    <a:pt x="9396" y="12295"/>
                    <a:pt x="9396" y="12295"/>
                  </a:cubicBezTo>
                  <a:cubicBezTo>
                    <a:pt x="12362" y="12295"/>
                    <a:pt x="12362" y="12295"/>
                    <a:pt x="12362" y="12295"/>
                  </a:cubicBezTo>
                  <a:cubicBezTo>
                    <a:pt x="13256" y="12295"/>
                    <a:pt x="13212" y="11880"/>
                    <a:pt x="13212" y="11880"/>
                  </a:cubicBezTo>
                  <a:cubicBezTo>
                    <a:pt x="13212" y="11880"/>
                    <a:pt x="13322" y="1570"/>
                    <a:pt x="13212" y="850"/>
                  </a:cubicBezTo>
                  <a:close/>
                  <a:moveTo>
                    <a:pt x="8090" y="5994"/>
                  </a:moveTo>
                  <a:lnTo>
                    <a:pt x="8090" y="5994"/>
                  </a:lnTo>
                  <a:cubicBezTo>
                    <a:pt x="7393" y="5994"/>
                    <a:pt x="6693" y="6562"/>
                    <a:pt x="6693" y="6562"/>
                  </a:cubicBezTo>
                  <a:cubicBezTo>
                    <a:pt x="6693" y="6562"/>
                    <a:pt x="5364" y="7739"/>
                    <a:pt x="4863" y="8196"/>
                  </a:cubicBezTo>
                  <a:cubicBezTo>
                    <a:pt x="4339" y="8676"/>
                    <a:pt x="3751" y="8741"/>
                    <a:pt x="3751" y="8741"/>
                  </a:cubicBezTo>
                  <a:cubicBezTo>
                    <a:pt x="2966" y="8741"/>
                    <a:pt x="2966" y="8741"/>
                    <a:pt x="2966" y="8741"/>
                  </a:cubicBezTo>
                  <a:cubicBezTo>
                    <a:pt x="2006" y="8741"/>
                    <a:pt x="2137" y="7956"/>
                    <a:pt x="2137" y="7956"/>
                  </a:cubicBezTo>
                  <a:cubicBezTo>
                    <a:pt x="2137" y="7956"/>
                    <a:pt x="2137" y="6954"/>
                    <a:pt x="2137" y="6823"/>
                  </a:cubicBezTo>
                  <a:cubicBezTo>
                    <a:pt x="2137" y="6671"/>
                    <a:pt x="2356" y="5537"/>
                    <a:pt x="2356" y="5537"/>
                  </a:cubicBezTo>
                  <a:cubicBezTo>
                    <a:pt x="2356" y="5537"/>
                    <a:pt x="4011" y="2595"/>
                    <a:pt x="4471" y="1854"/>
                  </a:cubicBezTo>
                  <a:cubicBezTo>
                    <a:pt x="4951" y="1134"/>
                    <a:pt x="6061" y="1154"/>
                    <a:pt x="6061" y="1154"/>
                  </a:cubicBezTo>
                  <a:cubicBezTo>
                    <a:pt x="6061" y="1154"/>
                    <a:pt x="10313" y="1154"/>
                    <a:pt x="10968" y="1154"/>
                  </a:cubicBezTo>
                  <a:cubicBezTo>
                    <a:pt x="11621" y="1154"/>
                    <a:pt x="11577" y="1634"/>
                    <a:pt x="11577" y="1634"/>
                  </a:cubicBezTo>
                  <a:cubicBezTo>
                    <a:pt x="11577" y="5406"/>
                    <a:pt x="11577" y="5406"/>
                    <a:pt x="11577" y="5406"/>
                  </a:cubicBezTo>
                  <a:cubicBezTo>
                    <a:pt x="11577" y="6190"/>
                    <a:pt x="10989" y="5994"/>
                    <a:pt x="10989" y="5994"/>
                  </a:cubicBezTo>
                  <a:cubicBezTo>
                    <a:pt x="10989" y="5994"/>
                    <a:pt x="8808" y="5994"/>
                    <a:pt x="8090" y="5994"/>
                  </a:cubicBezTo>
                  <a:close/>
                  <a:moveTo>
                    <a:pt x="11577" y="9546"/>
                  </a:moveTo>
                  <a:lnTo>
                    <a:pt x="11577" y="9546"/>
                  </a:lnTo>
                  <a:cubicBezTo>
                    <a:pt x="11577" y="9701"/>
                    <a:pt x="11446" y="9830"/>
                    <a:pt x="11294" y="9830"/>
                  </a:cubicBezTo>
                  <a:cubicBezTo>
                    <a:pt x="10008" y="9830"/>
                    <a:pt x="10008" y="9830"/>
                    <a:pt x="10008" y="9830"/>
                  </a:cubicBezTo>
                  <a:cubicBezTo>
                    <a:pt x="9856" y="9830"/>
                    <a:pt x="9724" y="9701"/>
                    <a:pt x="9724" y="9546"/>
                  </a:cubicBezTo>
                  <a:cubicBezTo>
                    <a:pt x="9724" y="9221"/>
                    <a:pt x="9724" y="9221"/>
                    <a:pt x="9724" y="9221"/>
                  </a:cubicBezTo>
                  <a:cubicBezTo>
                    <a:pt x="9724" y="9069"/>
                    <a:pt x="9856" y="8937"/>
                    <a:pt x="10008" y="8937"/>
                  </a:cubicBezTo>
                  <a:cubicBezTo>
                    <a:pt x="11294" y="8937"/>
                    <a:pt x="11294" y="8937"/>
                    <a:pt x="11294" y="8937"/>
                  </a:cubicBezTo>
                  <a:cubicBezTo>
                    <a:pt x="11446" y="8937"/>
                    <a:pt x="11577" y="9069"/>
                    <a:pt x="11577" y="9221"/>
                  </a:cubicBezTo>
                  <a:lnTo>
                    <a:pt x="11577" y="9546"/>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45" name="Freeform 7"/>
            <p:cNvSpPr>
              <a:spLocks noChangeArrowheads="1"/>
            </p:cNvSpPr>
            <p:nvPr/>
          </p:nvSpPr>
          <p:spPr bwMode="auto">
            <a:xfrm>
              <a:off x="1962" y="2884"/>
              <a:ext cx="162" cy="652"/>
            </a:xfrm>
            <a:custGeom>
              <a:avLst/>
              <a:gdLst>
                <a:gd name="T0" fmla="*/ 718 w 719"/>
                <a:gd name="T1" fmla="*/ 2594 h 2879"/>
                <a:gd name="T2" fmla="*/ 718 w 719"/>
                <a:gd name="T3" fmla="*/ 2594 h 2879"/>
                <a:gd name="T4" fmla="*/ 437 w 719"/>
                <a:gd name="T5" fmla="*/ 2878 h 2879"/>
                <a:gd name="T6" fmla="*/ 282 w 719"/>
                <a:gd name="T7" fmla="*/ 2878 h 2879"/>
                <a:gd name="T8" fmla="*/ 0 w 719"/>
                <a:gd name="T9" fmla="*/ 2594 h 2879"/>
                <a:gd name="T10" fmla="*/ 130 w 719"/>
                <a:gd name="T11" fmla="*/ 307 h 2879"/>
                <a:gd name="T12" fmla="*/ 437 w 719"/>
                <a:gd name="T13" fmla="*/ 0 h 2879"/>
                <a:gd name="T14" fmla="*/ 437 w 719"/>
                <a:gd name="T15" fmla="*/ 0 h 2879"/>
                <a:gd name="T16" fmla="*/ 718 w 719"/>
                <a:gd name="T17" fmla="*/ 284 h 2879"/>
                <a:gd name="T18" fmla="*/ 718 w 719"/>
                <a:gd name="T19" fmla="*/ 2594 h 2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2879">
                  <a:moveTo>
                    <a:pt x="718" y="2594"/>
                  </a:moveTo>
                  <a:lnTo>
                    <a:pt x="718" y="2594"/>
                  </a:lnTo>
                  <a:cubicBezTo>
                    <a:pt x="718" y="2746"/>
                    <a:pt x="587" y="2878"/>
                    <a:pt x="437" y="2878"/>
                  </a:cubicBezTo>
                  <a:cubicBezTo>
                    <a:pt x="282" y="2878"/>
                    <a:pt x="282" y="2878"/>
                    <a:pt x="282" y="2878"/>
                  </a:cubicBezTo>
                  <a:cubicBezTo>
                    <a:pt x="130" y="2878"/>
                    <a:pt x="0" y="2746"/>
                    <a:pt x="0" y="2594"/>
                  </a:cubicBezTo>
                  <a:cubicBezTo>
                    <a:pt x="130" y="307"/>
                    <a:pt x="130" y="307"/>
                    <a:pt x="130" y="307"/>
                  </a:cubicBezTo>
                  <a:cubicBezTo>
                    <a:pt x="130" y="131"/>
                    <a:pt x="282" y="0"/>
                    <a:pt x="437" y="0"/>
                  </a:cubicBezTo>
                  <a:lnTo>
                    <a:pt x="437" y="0"/>
                  </a:lnTo>
                  <a:cubicBezTo>
                    <a:pt x="587" y="0"/>
                    <a:pt x="718" y="131"/>
                    <a:pt x="718" y="284"/>
                  </a:cubicBezTo>
                  <a:lnTo>
                    <a:pt x="718" y="259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46" name="Freeform 8"/>
            <p:cNvSpPr>
              <a:spLocks noChangeArrowheads="1"/>
            </p:cNvSpPr>
            <p:nvPr/>
          </p:nvSpPr>
          <p:spPr bwMode="auto">
            <a:xfrm>
              <a:off x="2007" y="3537"/>
              <a:ext cx="83" cy="172"/>
            </a:xfrm>
            <a:custGeom>
              <a:avLst/>
              <a:gdLst>
                <a:gd name="T0" fmla="*/ 325 w 370"/>
                <a:gd name="T1" fmla="*/ 764 h 765"/>
                <a:gd name="T2" fmla="*/ 325 w 370"/>
                <a:gd name="T3" fmla="*/ 764 h 765"/>
                <a:gd name="T4" fmla="*/ 173 w 370"/>
                <a:gd name="T5" fmla="*/ 697 h 765"/>
                <a:gd name="T6" fmla="*/ 41 w 370"/>
                <a:gd name="T7" fmla="*/ 0 h 765"/>
                <a:gd name="T8" fmla="*/ 129 w 370"/>
                <a:gd name="T9" fmla="*/ 0 h 765"/>
                <a:gd name="T10" fmla="*/ 240 w 370"/>
                <a:gd name="T11" fmla="*/ 632 h 765"/>
                <a:gd name="T12" fmla="*/ 369 w 370"/>
                <a:gd name="T13" fmla="*/ 676 h 765"/>
                <a:gd name="T14" fmla="*/ 325 w 370"/>
                <a:gd name="T15" fmla="*/ 764 h 7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0" h="765">
                  <a:moveTo>
                    <a:pt x="325" y="764"/>
                  </a:moveTo>
                  <a:lnTo>
                    <a:pt x="325" y="764"/>
                  </a:lnTo>
                  <a:cubicBezTo>
                    <a:pt x="260" y="764"/>
                    <a:pt x="217" y="741"/>
                    <a:pt x="173" y="697"/>
                  </a:cubicBezTo>
                  <a:cubicBezTo>
                    <a:pt x="0" y="501"/>
                    <a:pt x="41" y="23"/>
                    <a:pt x="41" y="0"/>
                  </a:cubicBezTo>
                  <a:cubicBezTo>
                    <a:pt x="129" y="0"/>
                    <a:pt x="129" y="0"/>
                    <a:pt x="129" y="0"/>
                  </a:cubicBezTo>
                  <a:cubicBezTo>
                    <a:pt x="129" y="131"/>
                    <a:pt x="129" y="501"/>
                    <a:pt x="240" y="632"/>
                  </a:cubicBezTo>
                  <a:cubicBezTo>
                    <a:pt x="281" y="653"/>
                    <a:pt x="325" y="676"/>
                    <a:pt x="369" y="676"/>
                  </a:cubicBezTo>
                  <a:lnTo>
                    <a:pt x="325" y="76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47" name="Freeform 9"/>
            <p:cNvSpPr>
              <a:spLocks noChangeArrowheads="1"/>
            </p:cNvSpPr>
            <p:nvPr/>
          </p:nvSpPr>
          <p:spPr bwMode="auto">
            <a:xfrm>
              <a:off x="4380" y="4832"/>
              <a:ext cx="613" cy="1102"/>
            </a:xfrm>
            <a:custGeom>
              <a:avLst/>
              <a:gdLst>
                <a:gd name="T0" fmla="*/ 2311 w 2707"/>
                <a:gd name="T1" fmla="*/ 4861 h 4862"/>
                <a:gd name="T2" fmla="*/ 2311 w 2707"/>
                <a:gd name="T3" fmla="*/ 4861 h 4862"/>
                <a:gd name="T4" fmla="*/ 2311 w 2707"/>
                <a:gd name="T5" fmla="*/ 4665 h 4862"/>
                <a:gd name="T6" fmla="*/ 1898 w 2707"/>
                <a:gd name="T7" fmla="*/ 2179 h 4862"/>
                <a:gd name="T8" fmla="*/ 0 w 2707"/>
                <a:gd name="T9" fmla="*/ 0 h 4862"/>
                <a:gd name="T10" fmla="*/ 481 w 2707"/>
                <a:gd name="T11" fmla="*/ 0 h 4862"/>
                <a:gd name="T12" fmla="*/ 2161 w 2707"/>
                <a:gd name="T13" fmla="*/ 2047 h 4862"/>
                <a:gd name="T14" fmla="*/ 2595 w 2707"/>
                <a:gd name="T15" fmla="*/ 4685 h 4862"/>
                <a:gd name="T16" fmla="*/ 2595 w 2707"/>
                <a:gd name="T17" fmla="*/ 4861 h 4862"/>
                <a:gd name="T18" fmla="*/ 2574 w 2707"/>
                <a:gd name="T19" fmla="*/ 4861 h 4862"/>
                <a:gd name="T20" fmla="*/ 2311 w 2707"/>
                <a:gd name="T21" fmla="*/ 4861 h 4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07" h="4862">
                  <a:moveTo>
                    <a:pt x="2311" y="4861"/>
                  </a:moveTo>
                  <a:lnTo>
                    <a:pt x="2311" y="4861"/>
                  </a:lnTo>
                  <a:cubicBezTo>
                    <a:pt x="2311" y="4794"/>
                    <a:pt x="2311" y="4817"/>
                    <a:pt x="2311" y="4665"/>
                  </a:cubicBezTo>
                  <a:cubicBezTo>
                    <a:pt x="2334" y="4228"/>
                    <a:pt x="2399" y="3224"/>
                    <a:pt x="1898" y="2179"/>
                  </a:cubicBezTo>
                  <a:cubicBezTo>
                    <a:pt x="1265" y="826"/>
                    <a:pt x="24" y="0"/>
                    <a:pt x="0" y="0"/>
                  </a:cubicBezTo>
                  <a:cubicBezTo>
                    <a:pt x="481" y="0"/>
                    <a:pt x="481" y="0"/>
                    <a:pt x="481" y="0"/>
                  </a:cubicBezTo>
                  <a:cubicBezTo>
                    <a:pt x="524" y="21"/>
                    <a:pt x="1485" y="653"/>
                    <a:pt x="2161" y="2047"/>
                  </a:cubicBezTo>
                  <a:cubicBezTo>
                    <a:pt x="2706" y="3181"/>
                    <a:pt x="2618" y="4228"/>
                    <a:pt x="2595" y="4685"/>
                  </a:cubicBezTo>
                  <a:cubicBezTo>
                    <a:pt x="2595" y="4750"/>
                    <a:pt x="2595" y="4838"/>
                    <a:pt x="2595" y="4861"/>
                  </a:cubicBezTo>
                  <a:cubicBezTo>
                    <a:pt x="2595" y="4861"/>
                    <a:pt x="2595" y="4861"/>
                    <a:pt x="2574" y="4861"/>
                  </a:cubicBezTo>
                  <a:lnTo>
                    <a:pt x="2311" y="486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48" name="Freeform 10"/>
            <p:cNvSpPr>
              <a:spLocks noChangeArrowheads="1"/>
            </p:cNvSpPr>
            <p:nvPr/>
          </p:nvSpPr>
          <p:spPr bwMode="auto">
            <a:xfrm>
              <a:off x="5082" y="4659"/>
              <a:ext cx="6441" cy="341"/>
            </a:xfrm>
            <a:custGeom>
              <a:avLst/>
              <a:gdLst>
                <a:gd name="T0" fmla="*/ 28408 w 28409"/>
                <a:gd name="T1" fmla="*/ 1505 h 1506"/>
                <a:gd name="T2" fmla="*/ 0 w 28409"/>
                <a:gd name="T3" fmla="*/ 1505 h 1506"/>
                <a:gd name="T4" fmla="*/ 0 w 28409"/>
                <a:gd name="T5" fmla="*/ 0 h 1506"/>
                <a:gd name="T6" fmla="*/ 28408 w 28409"/>
                <a:gd name="T7" fmla="*/ 0 h 1506"/>
                <a:gd name="T8" fmla="*/ 28408 w 28409"/>
                <a:gd name="T9" fmla="*/ 1505 h 1506"/>
              </a:gdLst>
              <a:ahLst/>
              <a:cxnLst>
                <a:cxn ang="0">
                  <a:pos x="T0" y="T1"/>
                </a:cxn>
                <a:cxn ang="0">
                  <a:pos x="T2" y="T3"/>
                </a:cxn>
                <a:cxn ang="0">
                  <a:pos x="T4" y="T5"/>
                </a:cxn>
                <a:cxn ang="0">
                  <a:pos x="T6" y="T7"/>
                </a:cxn>
                <a:cxn ang="0">
                  <a:pos x="T8" y="T9"/>
                </a:cxn>
              </a:cxnLst>
              <a:rect l="0" t="0" r="r" b="b"/>
              <a:pathLst>
                <a:path w="28409" h="1506">
                  <a:moveTo>
                    <a:pt x="28408" y="1505"/>
                  </a:moveTo>
                  <a:lnTo>
                    <a:pt x="0" y="1505"/>
                  </a:lnTo>
                  <a:lnTo>
                    <a:pt x="0" y="0"/>
                  </a:lnTo>
                  <a:lnTo>
                    <a:pt x="28408" y="0"/>
                  </a:lnTo>
                  <a:lnTo>
                    <a:pt x="28408" y="150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49" name="Freeform 11"/>
            <p:cNvSpPr>
              <a:spLocks noChangeArrowheads="1"/>
            </p:cNvSpPr>
            <p:nvPr/>
          </p:nvSpPr>
          <p:spPr bwMode="auto">
            <a:xfrm>
              <a:off x="6234" y="4837"/>
              <a:ext cx="1493" cy="706"/>
            </a:xfrm>
            <a:custGeom>
              <a:avLst/>
              <a:gdLst>
                <a:gd name="T0" fmla="*/ 6585 w 6586"/>
                <a:gd name="T1" fmla="*/ 3118 h 3119"/>
                <a:gd name="T2" fmla="*/ 0 w 6586"/>
                <a:gd name="T3" fmla="*/ 3118 h 3119"/>
                <a:gd name="T4" fmla="*/ 0 w 6586"/>
                <a:gd name="T5" fmla="*/ 0 h 3119"/>
                <a:gd name="T6" fmla="*/ 6585 w 6586"/>
                <a:gd name="T7" fmla="*/ 0 h 3119"/>
                <a:gd name="T8" fmla="*/ 6585 w 6586"/>
                <a:gd name="T9" fmla="*/ 3118 h 3119"/>
              </a:gdLst>
              <a:ahLst/>
              <a:cxnLst>
                <a:cxn ang="0">
                  <a:pos x="T0" y="T1"/>
                </a:cxn>
                <a:cxn ang="0">
                  <a:pos x="T2" y="T3"/>
                </a:cxn>
                <a:cxn ang="0">
                  <a:pos x="T4" y="T5"/>
                </a:cxn>
                <a:cxn ang="0">
                  <a:pos x="T6" y="T7"/>
                </a:cxn>
                <a:cxn ang="0">
                  <a:pos x="T8" y="T9"/>
                </a:cxn>
              </a:cxnLst>
              <a:rect l="0" t="0" r="r" b="b"/>
              <a:pathLst>
                <a:path w="6586" h="3119">
                  <a:moveTo>
                    <a:pt x="6585" y="3118"/>
                  </a:moveTo>
                  <a:lnTo>
                    <a:pt x="0" y="3118"/>
                  </a:lnTo>
                  <a:lnTo>
                    <a:pt x="0" y="0"/>
                  </a:lnTo>
                  <a:lnTo>
                    <a:pt x="6585" y="0"/>
                  </a:lnTo>
                  <a:lnTo>
                    <a:pt x="6585" y="311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50" name="Freeform 12"/>
            <p:cNvSpPr>
              <a:spLocks noChangeArrowheads="1"/>
            </p:cNvSpPr>
            <p:nvPr/>
          </p:nvSpPr>
          <p:spPr bwMode="auto">
            <a:xfrm>
              <a:off x="5260" y="5000"/>
              <a:ext cx="494" cy="493"/>
            </a:xfrm>
            <a:custGeom>
              <a:avLst/>
              <a:gdLst>
                <a:gd name="T0" fmla="*/ 0 w 2183"/>
                <a:gd name="T1" fmla="*/ 1089 h 2180"/>
                <a:gd name="T2" fmla="*/ 0 w 2183"/>
                <a:gd name="T3" fmla="*/ 1089 h 2180"/>
                <a:gd name="T4" fmla="*/ 1092 w 2183"/>
                <a:gd name="T5" fmla="*/ 0 h 2180"/>
                <a:gd name="T6" fmla="*/ 2182 w 2183"/>
                <a:gd name="T7" fmla="*/ 1089 h 2180"/>
                <a:gd name="T8" fmla="*/ 1092 w 2183"/>
                <a:gd name="T9" fmla="*/ 2179 h 2180"/>
                <a:gd name="T10" fmla="*/ 0 w 2183"/>
                <a:gd name="T11" fmla="*/ 1089 h 2180"/>
              </a:gdLst>
              <a:ahLst/>
              <a:cxnLst>
                <a:cxn ang="0">
                  <a:pos x="T0" y="T1"/>
                </a:cxn>
                <a:cxn ang="0">
                  <a:pos x="T2" y="T3"/>
                </a:cxn>
                <a:cxn ang="0">
                  <a:pos x="T4" y="T5"/>
                </a:cxn>
                <a:cxn ang="0">
                  <a:pos x="T6" y="T7"/>
                </a:cxn>
                <a:cxn ang="0">
                  <a:pos x="T8" y="T9"/>
                </a:cxn>
                <a:cxn ang="0">
                  <a:pos x="T10" y="T11"/>
                </a:cxn>
              </a:cxnLst>
              <a:rect l="0" t="0" r="r" b="b"/>
              <a:pathLst>
                <a:path w="2183" h="2180">
                  <a:moveTo>
                    <a:pt x="0" y="1089"/>
                  </a:moveTo>
                  <a:lnTo>
                    <a:pt x="0" y="1089"/>
                  </a:lnTo>
                  <a:cubicBezTo>
                    <a:pt x="0" y="501"/>
                    <a:pt x="504" y="0"/>
                    <a:pt x="1092" y="0"/>
                  </a:cubicBezTo>
                  <a:cubicBezTo>
                    <a:pt x="1681" y="0"/>
                    <a:pt x="2182" y="501"/>
                    <a:pt x="2182" y="1089"/>
                  </a:cubicBezTo>
                  <a:cubicBezTo>
                    <a:pt x="2182" y="1699"/>
                    <a:pt x="1681" y="2179"/>
                    <a:pt x="1092" y="2179"/>
                  </a:cubicBezTo>
                  <a:cubicBezTo>
                    <a:pt x="504" y="2179"/>
                    <a:pt x="0" y="1699"/>
                    <a:pt x="0" y="108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51" name="Freeform 13"/>
            <p:cNvSpPr>
              <a:spLocks noChangeArrowheads="1"/>
            </p:cNvSpPr>
            <p:nvPr/>
          </p:nvSpPr>
          <p:spPr bwMode="auto">
            <a:xfrm>
              <a:off x="10120" y="5045"/>
              <a:ext cx="1151" cy="291"/>
            </a:xfrm>
            <a:custGeom>
              <a:avLst/>
              <a:gdLst>
                <a:gd name="T0" fmla="*/ 5080 w 5081"/>
                <a:gd name="T1" fmla="*/ 741 h 1287"/>
                <a:gd name="T2" fmla="*/ 5080 w 5081"/>
                <a:gd name="T3" fmla="*/ 741 h 1287"/>
                <a:gd name="T4" fmla="*/ 4514 w 5081"/>
                <a:gd name="T5" fmla="*/ 1286 h 1287"/>
                <a:gd name="T6" fmla="*/ 567 w 5081"/>
                <a:gd name="T7" fmla="*/ 1286 h 1287"/>
                <a:gd name="T8" fmla="*/ 0 w 5081"/>
                <a:gd name="T9" fmla="*/ 741 h 1287"/>
                <a:gd name="T10" fmla="*/ 0 w 5081"/>
                <a:gd name="T11" fmla="*/ 545 h 1287"/>
                <a:gd name="T12" fmla="*/ 567 w 5081"/>
                <a:gd name="T13" fmla="*/ 0 h 1287"/>
                <a:gd name="T14" fmla="*/ 4514 w 5081"/>
                <a:gd name="T15" fmla="*/ 0 h 1287"/>
                <a:gd name="T16" fmla="*/ 5080 w 5081"/>
                <a:gd name="T17" fmla="*/ 545 h 1287"/>
                <a:gd name="T18" fmla="*/ 5080 w 5081"/>
                <a:gd name="T19" fmla="*/ 741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1" h="1287">
                  <a:moveTo>
                    <a:pt x="5080" y="741"/>
                  </a:moveTo>
                  <a:lnTo>
                    <a:pt x="5080" y="741"/>
                  </a:lnTo>
                  <a:cubicBezTo>
                    <a:pt x="5080" y="1046"/>
                    <a:pt x="4819" y="1286"/>
                    <a:pt x="4514" y="1286"/>
                  </a:cubicBezTo>
                  <a:cubicBezTo>
                    <a:pt x="567" y="1286"/>
                    <a:pt x="567" y="1286"/>
                    <a:pt x="567" y="1286"/>
                  </a:cubicBezTo>
                  <a:cubicBezTo>
                    <a:pt x="263" y="1286"/>
                    <a:pt x="0" y="1046"/>
                    <a:pt x="0" y="741"/>
                  </a:cubicBezTo>
                  <a:cubicBezTo>
                    <a:pt x="0" y="545"/>
                    <a:pt x="0" y="545"/>
                    <a:pt x="0" y="545"/>
                  </a:cubicBezTo>
                  <a:cubicBezTo>
                    <a:pt x="0" y="238"/>
                    <a:pt x="263" y="0"/>
                    <a:pt x="567" y="0"/>
                  </a:cubicBezTo>
                  <a:cubicBezTo>
                    <a:pt x="4514" y="0"/>
                    <a:pt x="4514" y="0"/>
                    <a:pt x="4514" y="0"/>
                  </a:cubicBezTo>
                  <a:cubicBezTo>
                    <a:pt x="4819" y="0"/>
                    <a:pt x="5080" y="238"/>
                    <a:pt x="5080" y="545"/>
                  </a:cubicBezTo>
                  <a:lnTo>
                    <a:pt x="5080" y="74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52" name="Freeform 14"/>
            <p:cNvSpPr>
              <a:spLocks noChangeArrowheads="1"/>
            </p:cNvSpPr>
            <p:nvPr/>
          </p:nvSpPr>
          <p:spPr bwMode="auto">
            <a:xfrm>
              <a:off x="9962" y="4635"/>
              <a:ext cx="701" cy="1111"/>
            </a:xfrm>
            <a:custGeom>
              <a:avLst/>
              <a:gdLst>
                <a:gd name="T0" fmla="*/ 2811 w 3096"/>
                <a:gd name="T1" fmla="*/ 4904 h 4905"/>
                <a:gd name="T2" fmla="*/ 2811 w 3096"/>
                <a:gd name="T3" fmla="*/ 4904 h 4905"/>
                <a:gd name="T4" fmla="*/ 2398 w 3096"/>
                <a:gd name="T5" fmla="*/ 2354 h 4905"/>
                <a:gd name="T6" fmla="*/ 0 w 3096"/>
                <a:gd name="T7" fmla="*/ 108 h 4905"/>
                <a:gd name="T8" fmla="*/ 327 w 3096"/>
                <a:gd name="T9" fmla="*/ 0 h 4905"/>
                <a:gd name="T10" fmla="*/ 2659 w 3096"/>
                <a:gd name="T11" fmla="*/ 2266 h 4905"/>
                <a:gd name="T12" fmla="*/ 3095 w 3096"/>
                <a:gd name="T13" fmla="*/ 4881 h 4905"/>
                <a:gd name="T14" fmla="*/ 2811 w 3096"/>
                <a:gd name="T15" fmla="*/ 4904 h 49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6" h="4905">
                  <a:moveTo>
                    <a:pt x="2811" y="4904"/>
                  </a:moveTo>
                  <a:lnTo>
                    <a:pt x="2811" y="4904"/>
                  </a:lnTo>
                  <a:cubicBezTo>
                    <a:pt x="2811" y="4881"/>
                    <a:pt x="2790" y="3616"/>
                    <a:pt x="2398" y="2354"/>
                  </a:cubicBezTo>
                  <a:cubicBezTo>
                    <a:pt x="2026" y="1112"/>
                    <a:pt x="20" y="129"/>
                    <a:pt x="0" y="108"/>
                  </a:cubicBezTo>
                  <a:cubicBezTo>
                    <a:pt x="327" y="0"/>
                    <a:pt x="327" y="0"/>
                    <a:pt x="327" y="0"/>
                  </a:cubicBezTo>
                  <a:cubicBezTo>
                    <a:pt x="415" y="20"/>
                    <a:pt x="2245" y="893"/>
                    <a:pt x="2659" y="2266"/>
                  </a:cubicBezTo>
                  <a:cubicBezTo>
                    <a:pt x="3074" y="3575"/>
                    <a:pt x="3095" y="4837"/>
                    <a:pt x="3095" y="4881"/>
                  </a:cubicBezTo>
                  <a:lnTo>
                    <a:pt x="2811" y="490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53" name="Freeform 15"/>
            <p:cNvSpPr>
              <a:spLocks noChangeArrowheads="1"/>
            </p:cNvSpPr>
            <p:nvPr/>
          </p:nvSpPr>
          <p:spPr bwMode="auto">
            <a:xfrm>
              <a:off x="8518" y="4629"/>
              <a:ext cx="439" cy="543"/>
            </a:xfrm>
            <a:custGeom>
              <a:avLst/>
              <a:gdLst>
                <a:gd name="T0" fmla="*/ 261 w 1942"/>
                <a:gd name="T1" fmla="*/ 2398 h 2399"/>
                <a:gd name="T2" fmla="*/ 261 w 1942"/>
                <a:gd name="T3" fmla="*/ 2398 h 2399"/>
                <a:gd name="T4" fmla="*/ 0 w 1942"/>
                <a:gd name="T5" fmla="*/ 2310 h 2399"/>
                <a:gd name="T6" fmla="*/ 1722 w 1942"/>
                <a:gd name="T7" fmla="*/ 0 h 2399"/>
                <a:gd name="T8" fmla="*/ 1941 w 1942"/>
                <a:gd name="T9" fmla="*/ 131 h 2399"/>
                <a:gd name="T10" fmla="*/ 261 w 1942"/>
                <a:gd name="T11" fmla="*/ 2398 h 2399"/>
              </a:gdLst>
              <a:ahLst/>
              <a:cxnLst>
                <a:cxn ang="0">
                  <a:pos x="T0" y="T1"/>
                </a:cxn>
                <a:cxn ang="0">
                  <a:pos x="T2" y="T3"/>
                </a:cxn>
                <a:cxn ang="0">
                  <a:pos x="T4" y="T5"/>
                </a:cxn>
                <a:cxn ang="0">
                  <a:pos x="T6" y="T7"/>
                </a:cxn>
                <a:cxn ang="0">
                  <a:pos x="T8" y="T9"/>
                </a:cxn>
                <a:cxn ang="0">
                  <a:pos x="T10" y="T11"/>
                </a:cxn>
              </a:cxnLst>
              <a:rect l="0" t="0" r="r" b="b"/>
              <a:pathLst>
                <a:path w="1942" h="2399">
                  <a:moveTo>
                    <a:pt x="261" y="2398"/>
                  </a:moveTo>
                  <a:lnTo>
                    <a:pt x="261" y="2398"/>
                  </a:lnTo>
                  <a:cubicBezTo>
                    <a:pt x="0" y="2310"/>
                    <a:pt x="0" y="2310"/>
                    <a:pt x="0" y="2310"/>
                  </a:cubicBezTo>
                  <a:cubicBezTo>
                    <a:pt x="64" y="2070"/>
                    <a:pt x="741" y="0"/>
                    <a:pt x="1722" y="0"/>
                  </a:cubicBezTo>
                  <a:cubicBezTo>
                    <a:pt x="1941" y="131"/>
                    <a:pt x="1941" y="131"/>
                    <a:pt x="1941" y="131"/>
                  </a:cubicBezTo>
                  <a:cubicBezTo>
                    <a:pt x="1265" y="131"/>
                    <a:pt x="436" y="1809"/>
                    <a:pt x="261" y="239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54" name="Freeform 16"/>
            <p:cNvSpPr>
              <a:spLocks noChangeArrowheads="1"/>
            </p:cNvSpPr>
            <p:nvPr/>
          </p:nvSpPr>
          <p:spPr bwMode="auto">
            <a:xfrm>
              <a:off x="5161" y="4412"/>
              <a:ext cx="7049" cy="246"/>
            </a:xfrm>
            <a:custGeom>
              <a:avLst/>
              <a:gdLst>
                <a:gd name="T0" fmla="*/ 0 w 31089"/>
                <a:gd name="T1" fmla="*/ 0 h 1090"/>
                <a:gd name="T2" fmla="*/ 31088 w 31089"/>
                <a:gd name="T3" fmla="*/ 0 h 1090"/>
                <a:gd name="T4" fmla="*/ 31088 w 31089"/>
                <a:gd name="T5" fmla="*/ 1089 h 1090"/>
                <a:gd name="T6" fmla="*/ 0 w 31089"/>
                <a:gd name="T7" fmla="*/ 1089 h 1090"/>
                <a:gd name="T8" fmla="*/ 0 w 31089"/>
                <a:gd name="T9" fmla="*/ 0 h 1090"/>
              </a:gdLst>
              <a:ahLst/>
              <a:cxnLst>
                <a:cxn ang="0">
                  <a:pos x="T0" y="T1"/>
                </a:cxn>
                <a:cxn ang="0">
                  <a:pos x="T2" y="T3"/>
                </a:cxn>
                <a:cxn ang="0">
                  <a:pos x="T4" y="T5"/>
                </a:cxn>
                <a:cxn ang="0">
                  <a:pos x="T6" y="T7"/>
                </a:cxn>
                <a:cxn ang="0">
                  <a:pos x="T8" y="T9"/>
                </a:cxn>
              </a:cxnLst>
              <a:rect l="0" t="0" r="r" b="b"/>
              <a:pathLst>
                <a:path w="31089" h="1090">
                  <a:moveTo>
                    <a:pt x="0" y="0"/>
                  </a:moveTo>
                  <a:lnTo>
                    <a:pt x="31088" y="0"/>
                  </a:lnTo>
                  <a:lnTo>
                    <a:pt x="31088" y="1089"/>
                  </a:lnTo>
                  <a:lnTo>
                    <a:pt x="0" y="1089"/>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55" name="Freeform 17"/>
            <p:cNvSpPr>
              <a:spLocks noChangeArrowheads="1"/>
            </p:cNvSpPr>
            <p:nvPr/>
          </p:nvSpPr>
          <p:spPr bwMode="auto">
            <a:xfrm>
              <a:off x="5161" y="1901"/>
              <a:ext cx="187" cy="2757"/>
            </a:xfrm>
            <a:custGeom>
              <a:avLst/>
              <a:gdLst>
                <a:gd name="T0" fmla="*/ 828 w 829"/>
                <a:gd name="T1" fmla="*/ 0 h 12164"/>
                <a:gd name="T2" fmla="*/ 0 w 829"/>
                <a:gd name="T3" fmla="*/ 0 h 12164"/>
                <a:gd name="T4" fmla="*/ 0 w 829"/>
                <a:gd name="T5" fmla="*/ 12163 h 12164"/>
                <a:gd name="T6" fmla="*/ 828 w 829"/>
                <a:gd name="T7" fmla="*/ 12163 h 12164"/>
                <a:gd name="T8" fmla="*/ 828 w 829"/>
                <a:gd name="T9" fmla="*/ 0 h 12164"/>
              </a:gdLst>
              <a:ahLst/>
              <a:cxnLst>
                <a:cxn ang="0">
                  <a:pos x="T0" y="T1"/>
                </a:cxn>
                <a:cxn ang="0">
                  <a:pos x="T2" y="T3"/>
                </a:cxn>
                <a:cxn ang="0">
                  <a:pos x="T4" y="T5"/>
                </a:cxn>
                <a:cxn ang="0">
                  <a:pos x="T6" y="T7"/>
                </a:cxn>
                <a:cxn ang="0">
                  <a:pos x="T8" y="T9"/>
                </a:cxn>
              </a:cxnLst>
              <a:rect l="0" t="0" r="r" b="b"/>
              <a:pathLst>
                <a:path w="829" h="12164">
                  <a:moveTo>
                    <a:pt x="828" y="0"/>
                  </a:moveTo>
                  <a:lnTo>
                    <a:pt x="0" y="0"/>
                  </a:lnTo>
                  <a:lnTo>
                    <a:pt x="0" y="12163"/>
                  </a:lnTo>
                  <a:lnTo>
                    <a:pt x="828" y="12163"/>
                  </a:lnTo>
                  <a:lnTo>
                    <a:pt x="828"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56" name="Freeform 18"/>
            <p:cNvSpPr>
              <a:spLocks noChangeArrowheads="1"/>
            </p:cNvSpPr>
            <p:nvPr/>
          </p:nvSpPr>
          <p:spPr bwMode="auto">
            <a:xfrm>
              <a:off x="5349" y="4026"/>
              <a:ext cx="6861" cy="246"/>
            </a:xfrm>
            <a:custGeom>
              <a:avLst/>
              <a:gdLst>
                <a:gd name="T0" fmla="*/ 30260 w 30261"/>
                <a:gd name="T1" fmla="*/ 0 h 1090"/>
                <a:gd name="T2" fmla="*/ 0 w 30261"/>
                <a:gd name="T3" fmla="*/ 0 h 1090"/>
                <a:gd name="T4" fmla="*/ 0 w 30261"/>
                <a:gd name="T5" fmla="*/ 1089 h 1090"/>
                <a:gd name="T6" fmla="*/ 30260 w 30261"/>
                <a:gd name="T7" fmla="*/ 1089 h 1090"/>
                <a:gd name="T8" fmla="*/ 30260 w 30261"/>
                <a:gd name="T9" fmla="*/ 0 h 1090"/>
              </a:gdLst>
              <a:ahLst/>
              <a:cxnLst>
                <a:cxn ang="0">
                  <a:pos x="T0" y="T1"/>
                </a:cxn>
                <a:cxn ang="0">
                  <a:pos x="T2" y="T3"/>
                </a:cxn>
                <a:cxn ang="0">
                  <a:pos x="T4" y="T5"/>
                </a:cxn>
                <a:cxn ang="0">
                  <a:pos x="T6" y="T7"/>
                </a:cxn>
                <a:cxn ang="0">
                  <a:pos x="T8" y="T9"/>
                </a:cxn>
              </a:cxnLst>
              <a:rect l="0" t="0" r="r" b="b"/>
              <a:pathLst>
                <a:path w="30261" h="1090">
                  <a:moveTo>
                    <a:pt x="30260" y="0"/>
                  </a:moveTo>
                  <a:lnTo>
                    <a:pt x="0" y="0"/>
                  </a:lnTo>
                  <a:lnTo>
                    <a:pt x="0" y="1089"/>
                  </a:lnTo>
                  <a:lnTo>
                    <a:pt x="30260" y="1089"/>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57" name="Freeform 19"/>
            <p:cNvSpPr>
              <a:spLocks noChangeArrowheads="1"/>
            </p:cNvSpPr>
            <p:nvPr/>
          </p:nvSpPr>
          <p:spPr bwMode="auto">
            <a:xfrm>
              <a:off x="5349" y="4071"/>
              <a:ext cx="6861" cy="49"/>
            </a:xfrm>
            <a:custGeom>
              <a:avLst/>
              <a:gdLst>
                <a:gd name="T0" fmla="*/ 30260 w 30261"/>
                <a:gd name="T1" fmla="*/ 0 h 220"/>
                <a:gd name="T2" fmla="*/ 0 w 30261"/>
                <a:gd name="T3" fmla="*/ 0 h 220"/>
                <a:gd name="T4" fmla="*/ 0 w 30261"/>
                <a:gd name="T5" fmla="*/ 219 h 220"/>
                <a:gd name="T6" fmla="*/ 30260 w 30261"/>
                <a:gd name="T7" fmla="*/ 219 h 220"/>
                <a:gd name="T8" fmla="*/ 30260 w 30261"/>
                <a:gd name="T9" fmla="*/ 0 h 220"/>
              </a:gdLst>
              <a:ahLst/>
              <a:cxnLst>
                <a:cxn ang="0">
                  <a:pos x="T0" y="T1"/>
                </a:cxn>
                <a:cxn ang="0">
                  <a:pos x="T2" y="T3"/>
                </a:cxn>
                <a:cxn ang="0">
                  <a:pos x="T4" y="T5"/>
                </a:cxn>
                <a:cxn ang="0">
                  <a:pos x="T6" y="T7"/>
                </a:cxn>
                <a:cxn ang="0">
                  <a:pos x="T8" y="T9"/>
                </a:cxn>
              </a:cxnLst>
              <a:rect l="0" t="0" r="r" b="b"/>
              <a:pathLst>
                <a:path w="30261" h="220">
                  <a:moveTo>
                    <a:pt x="30260" y="0"/>
                  </a:moveTo>
                  <a:lnTo>
                    <a:pt x="0" y="0"/>
                  </a:lnTo>
                  <a:lnTo>
                    <a:pt x="0" y="219"/>
                  </a:lnTo>
                  <a:lnTo>
                    <a:pt x="30260" y="219"/>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58" name="Freeform 20"/>
            <p:cNvSpPr>
              <a:spLocks noChangeArrowheads="1"/>
            </p:cNvSpPr>
            <p:nvPr/>
          </p:nvSpPr>
          <p:spPr bwMode="auto">
            <a:xfrm>
              <a:off x="5349" y="4174"/>
              <a:ext cx="6861" cy="49"/>
            </a:xfrm>
            <a:custGeom>
              <a:avLst/>
              <a:gdLst>
                <a:gd name="T0" fmla="*/ 30260 w 30261"/>
                <a:gd name="T1" fmla="*/ 0 h 220"/>
                <a:gd name="T2" fmla="*/ 0 w 30261"/>
                <a:gd name="T3" fmla="*/ 0 h 220"/>
                <a:gd name="T4" fmla="*/ 0 w 30261"/>
                <a:gd name="T5" fmla="*/ 219 h 220"/>
                <a:gd name="T6" fmla="*/ 30260 w 30261"/>
                <a:gd name="T7" fmla="*/ 219 h 220"/>
                <a:gd name="T8" fmla="*/ 30260 w 30261"/>
                <a:gd name="T9" fmla="*/ 0 h 220"/>
              </a:gdLst>
              <a:ahLst/>
              <a:cxnLst>
                <a:cxn ang="0">
                  <a:pos x="T0" y="T1"/>
                </a:cxn>
                <a:cxn ang="0">
                  <a:pos x="T2" y="T3"/>
                </a:cxn>
                <a:cxn ang="0">
                  <a:pos x="T4" y="T5"/>
                </a:cxn>
                <a:cxn ang="0">
                  <a:pos x="T6" y="T7"/>
                </a:cxn>
                <a:cxn ang="0">
                  <a:pos x="T8" y="T9"/>
                </a:cxn>
              </a:cxnLst>
              <a:rect l="0" t="0" r="r" b="b"/>
              <a:pathLst>
                <a:path w="30261" h="220">
                  <a:moveTo>
                    <a:pt x="30260" y="0"/>
                  </a:moveTo>
                  <a:lnTo>
                    <a:pt x="0" y="0"/>
                  </a:lnTo>
                  <a:lnTo>
                    <a:pt x="0" y="219"/>
                  </a:lnTo>
                  <a:lnTo>
                    <a:pt x="30260" y="219"/>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59" name="Freeform 21"/>
            <p:cNvSpPr>
              <a:spLocks noChangeArrowheads="1"/>
            </p:cNvSpPr>
            <p:nvPr/>
          </p:nvSpPr>
          <p:spPr bwMode="auto">
            <a:xfrm>
              <a:off x="5349" y="2182"/>
              <a:ext cx="6861" cy="246"/>
            </a:xfrm>
            <a:custGeom>
              <a:avLst/>
              <a:gdLst>
                <a:gd name="T0" fmla="*/ 30260 w 30261"/>
                <a:gd name="T1" fmla="*/ 0 h 1090"/>
                <a:gd name="T2" fmla="*/ 0 w 30261"/>
                <a:gd name="T3" fmla="*/ 0 h 1090"/>
                <a:gd name="T4" fmla="*/ 0 w 30261"/>
                <a:gd name="T5" fmla="*/ 1089 h 1090"/>
                <a:gd name="T6" fmla="*/ 30260 w 30261"/>
                <a:gd name="T7" fmla="*/ 1089 h 1090"/>
                <a:gd name="T8" fmla="*/ 30260 w 30261"/>
                <a:gd name="T9" fmla="*/ 0 h 1090"/>
              </a:gdLst>
              <a:ahLst/>
              <a:cxnLst>
                <a:cxn ang="0">
                  <a:pos x="T0" y="T1"/>
                </a:cxn>
                <a:cxn ang="0">
                  <a:pos x="T2" y="T3"/>
                </a:cxn>
                <a:cxn ang="0">
                  <a:pos x="T4" y="T5"/>
                </a:cxn>
                <a:cxn ang="0">
                  <a:pos x="T6" y="T7"/>
                </a:cxn>
                <a:cxn ang="0">
                  <a:pos x="T8" y="T9"/>
                </a:cxn>
              </a:cxnLst>
              <a:rect l="0" t="0" r="r" b="b"/>
              <a:pathLst>
                <a:path w="30261" h="1090">
                  <a:moveTo>
                    <a:pt x="30260" y="0"/>
                  </a:moveTo>
                  <a:lnTo>
                    <a:pt x="0" y="0"/>
                  </a:lnTo>
                  <a:lnTo>
                    <a:pt x="0" y="1089"/>
                  </a:lnTo>
                  <a:lnTo>
                    <a:pt x="30260" y="1089"/>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60" name="Freeform 22"/>
            <p:cNvSpPr>
              <a:spLocks noChangeArrowheads="1"/>
            </p:cNvSpPr>
            <p:nvPr/>
          </p:nvSpPr>
          <p:spPr bwMode="auto">
            <a:xfrm>
              <a:off x="5349" y="2227"/>
              <a:ext cx="6861" cy="44"/>
            </a:xfrm>
            <a:custGeom>
              <a:avLst/>
              <a:gdLst>
                <a:gd name="T0" fmla="*/ 30260 w 30261"/>
                <a:gd name="T1" fmla="*/ 0 h 197"/>
                <a:gd name="T2" fmla="*/ 0 w 30261"/>
                <a:gd name="T3" fmla="*/ 0 h 197"/>
                <a:gd name="T4" fmla="*/ 0 w 30261"/>
                <a:gd name="T5" fmla="*/ 196 h 197"/>
                <a:gd name="T6" fmla="*/ 30260 w 30261"/>
                <a:gd name="T7" fmla="*/ 196 h 197"/>
                <a:gd name="T8" fmla="*/ 30260 w 30261"/>
                <a:gd name="T9" fmla="*/ 0 h 197"/>
              </a:gdLst>
              <a:ahLst/>
              <a:cxnLst>
                <a:cxn ang="0">
                  <a:pos x="T0" y="T1"/>
                </a:cxn>
                <a:cxn ang="0">
                  <a:pos x="T2" y="T3"/>
                </a:cxn>
                <a:cxn ang="0">
                  <a:pos x="T4" y="T5"/>
                </a:cxn>
                <a:cxn ang="0">
                  <a:pos x="T6" y="T7"/>
                </a:cxn>
                <a:cxn ang="0">
                  <a:pos x="T8" y="T9"/>
                </a:cxn>
              </a:cxnLst>
              <a:rect l="0" t="0" r="r" b="b"/>
              <a:pathLst>
                <a:path w="30261" h="197">
                  <a:moveTo>
                    <a:pt x="30260" y="0"/>
                  </a:moveTo>
                  <a:lnTo>
                    <a:pt x="0" y="0"/>
                  </a:lnTo>
                  <a:lnTo>
                    <a:pt x="0" y="196"/>
                  </a:lnTo>
                  <a:lnTo>
                    <a:pt x="30260" y="196"/>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61" name="Freeform 23"/>
            <p:cNvSpPr>
              <a:spLocks noChangeArrowheads="1"/>
            </p:cNvSpPr>
            <p:nvPr/>
          </p:nvSpPr>
          <p:spPr bwMode="auto">
            <a:xfrm>
              <a:off x="5349" y="2331"/>
              <a:ext cx="6861" cy="49"/>
            </a:xfrm>
            <a:custGeom>
              <a:avLst/>
              <a:gdLst>
                <a:gd name="T0" fmla="*/ 30260 w 30261"/>
                <a:gd name="T1" fmla="*/ 0 h 220"/>
                <a:gd name="T2" fmla="*/ 0 w 30261"/>
                <a:gd name="T3" fmla="*/ 0 h 220"/>
                <a:gd name="T4" fmla="*/ 0 w 30261"/>
                <a:gd name="T5" fmla="*/ 219 h 220"/>
                <a:gd name="T6" fmla="*/ 30260 w 30261"/>
                <a:gd name="T7" fmla="*/ 219 h 220"/>
                <a:gd name="T8" fmla="*/ 30260 w 30261"/>
                <a:gd name="T9" fmla="*/ 0 h 220"/>
              </a:gdLst>
              <a:ahLst/>
              <a:cxnLst>
                <a:cxn ang="0">
                  <a:pos x="T0" y="T1"/>
                </a:cxn>
                <a:cxn ang="0">
                  <a:pos x="T2" y="T3"/>
                </a:cxn>
                <a:cxn ang="0">
                  <a:pos x="T4" y="T5"/>
                </a:cxn>
                <a:cxn ang="0">
                  <a:pos x="T6" y="T7"/>
                </a:cxn>
                <a:cxn ang="0">
                  <a:pos x="T8" y="T9"/>
                </a:cxn>
              </a:cxnLst>
              <a:rect l="0" t="0" r="r" b="b"/>
              <a:pathLst>
                <a:path w="30261" h="220">
                  <a:moveTo>
                    <a:pt x="30260" y="0"/>
                  </a:moveTo>
                  <a:lnTo>
                    <a:pt x="0" y="0"/>
                  </a:lnTo>
                  <a:lnTo>
                    <a:pt x="0" y="219"/>
                  </a:lnTo>
                  <a:lnTo>
                    <a:pt x="30260" y="219"/>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62" name="Freeform 24"/>
            <p:cNvSpPr>
              <a:spLocks noChangeArrowheads="1"/>
            </p:cNvSpPr>
            <p:nvPr/>
          </p:nvSpPr>
          <p:spPr bwMode="auto">
            <a:xfrm>
              <a:off x="5349" y="2805"/>
              <a:ext cx="6861" cy="247"/>
            </a:xfrm>
            <a:custGeom>
              <a:avLst/>
              <a:gdLst>
                <a:gd name="T0" fmla="*/ 30260 w 30261"/>
                <a:gd name="T1" fmla="*/ 0 h 1093"/>
                <a:gd name="T2" fmla="*/ 0 w 30261"/>
                <a:gd name="T3" fmla="*/ 0 h 1093"/>
                <a:gd name="T4" fmla="*/ 0 w 30261"/>
                <a:gd name="T5" fmla="*/ 1092 h 1093"/>
                <a:gd name="T6" fmla="*/ 30260 w 30261"/>
                <a:gd name="T7" fmla="*/ 1092 h 1093"/>
                <a:gd name="T8" fmla="*/ 30260 w 30261"/>
                <a:gd name="T9" fmla="*/ 0 h 1093"/>
              </a:gdLst>
              <a:ahLst/>
              <a:cxnLst>
                <a:cxn ang="0">
                  <a:pos x="T0" y="T1"/>
                </a:cxn>
                <a:cxn ang="0">
                  <a:pos x="T2" y="T3"/>
                </a:cxn>
                <a:cxn ang="0">
                  <a:pos x="T4" y="T5"/>
                </a:cxn>
                <a:cxn ang="0">
                  <a:pos x="T6" y="T7"/>
                </a:cxn>
                <a:cxn ang="0">
                  <a:pos x="T8" y="T9"/>
                </a:cxn>
              </a:cxnLst>
              <a:rect l="0" t="0" r="r" b="b"/>
              <a:pathLst>
                <a:path w="30261" h="1093">
                  <a:moveTo>
                    <a:pt x="30260" y="0"/>
                  </a:moveTo>
                  <a:lnTo>
                    <a:pt x="0" y="0"/>
                  </a:lnTo>
                  <a:lnTo>
                    <a:pt x="0" y="1092"/>
                  </a:lnTo>
                  <a:lnTo>
                    <a:pt x="30260" y="1092"/>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63" name="Freeform 25"/>
            <p:cNvSpPr>
              <a:spLocks noChangeArrowheads="1"/>
            </p:cNvSpPr>
            <p:nvPr/>
          </p:nvSpPr>
          <p:spPr bwMode="auto">
            <a:xfrm>
              <a:off x="5349" y="2850"/>
              <a:ext cx="6861" cy="49"/>
            </a:xfrm>
            <a:custGeom>
              <a:avLst/>
              <a:gdLst>
                <a:gd name="T0" fmla="*/ 30260 w 30261"/>
                <a:gd name="T1" fmla="*/ 0 h 221"/>
                <a:gd name="T2" fmla="*/ 0 w 30261"/>
                <a:gd name="T3" fmla="*/ 0 h 221"/>
                <a:gd name="T4" fmla="*/ 0 w 30261"/>
                <a:gd name="T5" fmla="*/ 220 h 221"/>
                <a:gd name="T6" fmla="*/ 30260 w 30261"/>
                <a:gd name="T7" fmla="*/ 220 h 221"/>
                <a:gd name="T8" fmla="*/ 30260 w 30261"/>
                <a:gd name="T9" fmla="*/ 0 h 221"/>
              </a:gdLst>
              <a:ahLst/>
              <a:cxnLst>
                <a:cxn ang="0">
                  <a:pos x="T0" y="T1"/>
                </a:cxn>
                <a:cxn ang="0">
                  <a:pos x="T2" y="T3"/>
                </a:cxn>
                <a:cxn ang="0">
                  <a:pos x="T4" y="T5"/>
                </a:cxn>
                <a:cxn ang="0">
                  <a:pos x="T6" y="T7"/>
                </a:cxn>
                <a:cxn ang="0">
                  <a:pos x="T8" y="T9"/>
                </a:cxn>
              </a:cxnLst>
              <a:rect l="0" t="0" r="r" b="b"/>
              <a:pathLst>
                <a:path w="30261" h="221">
                  <a:moveTo>
                    <a:pt x="30260" y="0"/>
                  </a:moveTo>
                  <a:lnTo>
                    <a:pt x="0" y="0"/>
                  </a:lnTo>
                  <a:lnTo>
                    <a:pt x="0" y="220"/>
                  </a:lnTo>
                  <a:lnTo>
                    <a:pt x="30260" y="220"/>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64" name="Freeform 26"/>
            <p:cNvSpPr>
              <a:spLocks noChangeArrowheads="1"/>
            </p:cNvSpPr>
            <p:nvPr/>
          </p:nvSpPr>
          <p:spPr bwMode="auto">
            <a:xfrm>
              <a:off x="5349" y="2954"/>
              <a:ext cx="6861" cy="48"/>
            </a:xfrm>
            <a:custGeom>
              <a:avLst/>
              <a:gdLst>
                <a:gd name="T0" fmla="*/ 30260 w 30261"/>
                <a:gd name="T1" fmla="*/ 0 h 218"/>
                <a:gd name="T2" fmla="*/ 0 w 30261"/>
                <a:gd name="T3" fmla="*/ 0 h 218"/>
                <a:gd name="T4" fmla="*/ 0 w 30261"/>
                <a:gd name="T5" fmla="*/ 217 h 218"/>
                <a:gd name="T6" fmla="*/ 30260 w 30261"/>
                <a:gd name="T7" fmla="*/ 217 h 218"/>
                <a:gd name="T8" fmla="*/ 30260 w 30261"/>
                <a:gd name="T9" fmla="*/ 0 h 218"/>
              </a:gdLst>
              <a:ahLst/>
              <a:cxnLst>
                <a:cxn ang="0">
                  <a:pos x="T0" y="T1"/>
                </a:cxn>
                <a:cxn ang="0">
                  <a:pos x="T2" y="T3"/>
                </a:cxn>
                <a:cxn ang="0">
                  <a:pos x="T4" y="T5"/>
                </a:cxn>
                <a:cxn ang="0">
                  <a:pos x="T6" y="T7"/>
                </a:cxn>
                <a:cxn ang="0">
                  <a:pos x="T8" y="T9"/>
                </a:cxn>
              </a:cxnLst>
              <a:rect l="0" t="0" r="r" b="b"/>
              <a:pathLst>
                <a:path w="30261" h="218">
                  <a:moveTo>
                    <a:pt x="30260" y="0"/>
                  </a:moveTo>
                  <a:lnTo>
                    <a:pt x="0" y="0"/>
                  </a:lnTo>
                  <a:lnTo>
                    <a:pt x="0" y="217"/>
                  </a:lnTo>
                  <a:lnTo>
                    <a:pt x="30260" y="217"/>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65" name="Freeform 27"/>
            <p:cNvSpPr>
              <a:spLocks noChangeArrowheads="1"/>
            </p:cNvSpPr>
            <p:nvPr/>
          </p:nvSpPr>
          <p:spPr bwMode="auto">
            <a:xfrm>
              <a:off x="5349" y="3438"/>
              <a:ext cx="6861" cy="241"/>
            </a:xfrm>
            <a:custGeom>
              <a:avLst/>
              <a:gdLst>
                <a:gd name="T0" fmla="*/ 30260 w 30261"/>
                <a:gd name="T1" fmla="*/ 0 h 1069"/>
                <a:gd name="T2" fmla="*/ 0 w 30261"/>
                <a:gd name="T3" fmla="*/ 0 h 1069"/>
                <a:gd name="T4" fmla="*/ 0 w 30261"/>
                <a:gd name="T5" fmla="*/ 1068 h 1069"/>
                <a:gd name="T6" fmla="*/ 30260 w 30261"/>
                <a:gd name="T7" fmla="*/ 1068 h 1069"/>
                <a:gd name="T8" fmla="*/ 30260 w 30261"/>
                <a:gd name="T9" fmla="*/ 0 h 1069"/>
              </a:gdLst>
              <a:ahLst/>
              <a:cxnLst>
                <a:cxn ang="0">
                  <a:pos x="T0" y="T1"/>
                </a:cxn>
                <a:cxn ang="0">
                  <a:pos x="T2" y="T3"/>
                </a:cxn>
                <a:cxn ang="0">
                  <a:pos x="T4" y="T5"/>
                </a:cxn>
                <a:cxn ang="0">
                  <a:pos x="T6" y="T7"/>
                </a:cxn>
                <a:cxn ang="0">
                  <a:pos x="T8" y="T9"/>
                </a:cxn>
              </a:cxnLst>
              <a:rect l="0" t="0" r="r" b="b"/>
              <a:pathLst>
                <a:path w="30261" h="1069">
                  <a:moveTo>
                    <a:pt x="30260" y="0"/>
                  </a:moveTo>
                  <a:lnTo>
                    <a:pt x="0" y="0"/>
                  </a:lnTo>
                  <a:lnTo>
                    <a:pt x="0" y="1068"/>
                  </a:lnTo>
                  <a:lnTo>
                    <a:pt x="30260" y="1068"/>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66" name="Freeform 28"/>
            <p:cNvSpPr>
              <a:spLocks noChangeArrowheads="1"/>
            </p:cNvSpPr>
            <p:nvPr/>
          </p:nvSpPr>
          <p:spPr bwMode="auto">
            <a:xfrm>
              <a:off x="5349" y="3483"/>
              <a:ext cx="6861" cy="44"/>
            </a:xfrm>
            <a:custGeom>
              <a:avLst/>
              <a:gdLst>
                <a:gd name="T0" fmla="*/ 30260 w 30261"/>
                <a:gd name="T1" fmla="*/ 0 h 197"/>
                <a:gd name="T2" fmla="*/ 0 w 30261"/>
                <a:gd name="T3" fmla="*/ 0 h 197"/>
                <a:gd name="T4" fmla="*/ 0 w 30261"/>
                <a:gd name="T5" fmla="*/ 196 h 197"/>
                <a:gd name="T6" fmla="*/ 30260 w 30261"/>
                <a:gd name="T7" fmla="*/ 196 h 197"/>
                <a:gd name="T8" fmla="*/ 30260 w 30261"/>
                <a:gd name="T9" fmla="*/ 0 h 197"/>
              </a:gdLst>
              <a:ahLst/>
              <a:cxnLst>
                <a:cxn ang="0">
                  <a:pos x="T0" y="T1"/>
                </a:cxn>
                <a:cxn ang="0">
                  <a:pos x="T2" y="T3"/>
                </a:cxn>
                <a:cxn ang="0">
                  <a:pos x="T4" y="T5"/>
                </a:cxn>
                <a:cxn ang="0">
                  <a:pos x="T6" y="T7"/>
                </a:cxn>
                <a:cxn ang="0">
                  <a:pos x="T8" y="T9"/>
                </a:cxn>
              </a:cxnLst>
              <a:rect l="0" t="0" r="r" b="b"/>
              <a:pathLst>
                <a:path w="30261" h="197">
                  <a:moveTo>
                    <a:pt x="30260" y="0"/>
                  </a:moveTo>
                  <a:lnTo>
                    <a:pt x="0" y="0"/>
                  </a:lnTo>
                  <a:lnTo>
                    <a:pt x="0" y="196"/>
                  </a:lnTo>
                  <a:lnTo>
                    <a:pt x="30260" y="196"/>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67" name="Freeform 29"/>
            <p:cNvSpPr>
              <a:spLocks noChangeArrowheads="1"/>
            </p:cNvSpPr>
            <p:nvPr/>
          </p:nvSpPr>
          <p:spPr bwMode="auto">
            <a:xfrm>
              <a:off x="5349" y="3587"/>
              <a:ext cx="6861" cy="43"/>
            </a:xfrm>
            <a:custGeom>
              <a:avLst/>
              <a:gdLst>
                <a:gd name="T0" fmla="*/ 30260 w 30261"/>
                <a:gd name="T1" fmla="*/ 0 h 195"/>
                <a:gd name="T2" fmla="*/ 0 w 30261"/>
                <a:gd name="T3" fmla="*/ 0 h 195"/>
                <a:gd name="T4" fmla="*/ 0 w 30261"/>
                <a:gd name="T5" fmla="*/ 194 h 195"/>
                <a:gd name="T6" fmla="*/ 30260 w 30261"/>
                <a:gd name="T7" fmla="*/ 194 h 195"/>
                <a:gd name="T8" fmla="*/ 30260 w 30261"/>
                <a:gd name="T9" fmla="*/ 0 h 195"/>
              </a:gdLst>
              <a:ahLst/>
              <a:cxnLst>
                <a:cxn ang="0">
                  <a:pos x="T0" y="T1"/>
                </a:cxn>
                <a:cxn ang="0">
                  <a:pos x="T2" y="T3"/>
                </a:cxn>
                <a:cxn ang="0">
                  <a:pos x="T4" y="T5"/>
                </a:cxn>
                <a:cxn ang="0">
                  <a:pos x="T6" y="T7"/>
                </a:cxn>
                <a:cxn ang="0">
                  <a:pos x="T8" y="T9"/>
                </a:cxn>
              </a:cxnLst>
              <a:rect l="0" t="0" r="r" b="b"/>
              <a:pathLst>
                <a:path w="30261" h="195">
                  <a:moveTo>
                    <a:pt x="30260" y="0"/>
                  </a:moveTo>
                  <a:lnTo>
                    <a:pt x="0" y="0"/>
                  </a:lnTo>
                  <a:lnTo>
                    <a:pt x="0" y="194"/>
                  </a:lnTo>
                  <a:lnTo>
                    <a:pt x="30260" y="194"/>
                  </a:lnTo>
                  <a:lnTo>
                    <a:pt x="3026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68" name="Freeform 30"/>
            <p:cNvSpPr>
              <a:spLocks noChangeArrowheads="1"/>
            </p:cNvSpPr>
            <p:nvPr/>
          </p:nvSpPr>
          <p:spPr bwMode="auto">
            <a:xfrm>
              <a:off x="5819" y="2182"/>
              <a:ext cx="163" cy="2476"/>
            </a:xfrm>
            <a:custGeom>
              <a:avLst/>
              <a:gdLst>
                <a:gd name="T0" fmla="*/ 720 w 721"/>
                <a:gd name="T1" fmla="*/ 0 h 10922"/>
                <a:gd name="T2" fmla="*/ 0 w 721"/>
                <a:gd name="T3" fmla="*/ 0 h 10922"/>
                <a:gd name="T4" fmla="*/ 0 w 721"/>
                <a:gd name="T5" fmla="*/ 10921 h 10922"/>
                <a:gd name="T6" fmla="*/ 720 w 721"/>
                <a:gd name="T7" fmla="*/ 10921 h 10922"/>
                <a:gd name="T8" fmla="*/ 720 w 721"/>
                <a:gd name="T9" fmla="*/ 0 h 10922"/>
              </a:gdLst>
              <a:ahLst/>
              <a:cxnLst>
                <a:cxn ang="0">
                  <a:pos x="T0" y="T1"/>
                </a:cxn>
                <a:cxn ang="0">
                  <a:pos x="T2" y="T3"/>
                </a:cxn>
                <a:cxn ang="0">
                  <a:pos x="T4" y="T5"/>
                </a:cxn>
                <a:cxn ang="0">
                  <a:pos x="T6" y="T7"/>
                </a:cxn>
                <a:cxn ang="0">
                  <a:pos x="T8" y="T9"/>
                </a:cxn>
              </a:cxnLst>
              <a:rect l="0" t="0" r="r" b="b"/>
              <a:pathLst>
                <a:path w="721" h="10922">
                  <a:moveTo>
                    <a:pt x="720" y="0"/>
                  </a:moveTo>
                  <a:lnTo>
                    <a:pt x="0" y="0"/>
                  </a:lnTo>
                  <a:lnTo>
                    <a:pt x="0" y="10921"/>
                  </a:lnTo>
                  <a:lnTo>
                    <a:pt x="720" y="10921"/>
                  </a:lnTo>
                  <a:lnTo>
                    <a:pt x="72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69" name="Freeform 31"/>
            <p:cNvSpPr>
              <a:spLocks noChangeArrowheads="1"/>
            </p:cNvSpPr>
            <p:nvPr/>
          </p:nvSpPr>
          <p:spPr bwMode="auto">
            <a:xfrm>
              <a:off x="6595" y="2182"/>
              <a:ext cx="167" cy="2476"/>
            </a:xfrm>
            <a:custGeom>
              <a:avLst/>
              <a:gdLst>
                <a:gd name="T0" fmla="*/ 740 w 741"/>
                <a:gd name="T1" fmla="*/ 0 h 10922"/>
                <a:gd name="T2" fmla="*/ 0 w 741"/>
                <a:gd name="T3" fmla="*/ 0 h 10922"/>
                <a:gd name="T4" fmla="*/ 0 w 741"/>
                <a:gd name="T5" fmla="*/ 10921 h 10922"/>
                <a:gd name="T6" fmla="*/ 740 w 741"/>
                <a:gd name="T7" fmla="*/ 10921 h 10922"/>
                <a:gd name="T8" fmla="*/ 740 w 741"/>
                <a:gd name="T9" fmla="*/ 0 h 10922"/>
              </a:gdLst>
              <a:ahLst/>
              <a:cxnLst>
                <a:cxn ang="0">
                  <a:pos x="T0" y="T1"/>
                </a:cxn>
                <a:cxn ang="0">
                  <a:pos x="T2" y="T3"/>
                </a:cxn>
                <a:cxn ang="0">
                  <a:pos x="T4" y="T5"/>
                </a:cxn>
                <a:cxn ang="0">
                  <a:pos x="T6" y="T7"/>
                </a:cxn>
                <a:cxn ang="0">
                  <a:pos x="T8" y="T9"/>
                </a:cxn>
              </a:cxnLst>
              <a:rect l="0" t="0" r="r" b="b"/>
              <a:pathLst>
                <a:path w="741" h="10922">
                  <a:moveTo>
                    <a:pt x="740" y="0"/>
                  </a:moveTo>
                  <a:lnTo>
                    <a:pt x="0" y="0"/>
                  </a:lnTo>
                  <a:lnTo>
                    <a:pt x="0" y="10921"/>
                  </a:lnTo>
                  <a:lnTo>
                    <a:pt x="740" y="10921"/>
                  </a:lnTo>
                  <a:lnTo>
                    <a:pt x="74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70" name="Freeform 32"/>
            <p:cNvSpPr>
              <a:spLocks noChangeArrowheads="1"/>
            </p:cNvSpPr>
            <p:nvPr/>
          </p:nvSpPr>
          <p:spPr bwMode="auto">
            <a:xfrm>
              <a:off x="7376" y="2182"/>
              <a:ext cx="163" cy="2476"/>
            </a:xfrm>
            <a:custGeom>
              <a:avLst/>
              <a:gdLst>
                <a:gd name="T0" fmla="*/ 720 w 721"/>
                <a:gd name="T1" fmla="*/ 0 h 10922"/>
                <a:gd name="T2" fmla="*/ 0 w 721"/>
                <a:gd name="T3" fmla="*/ 0 h 10922"/>
                <a:gd name="T4" fmla="*/ 0 w 721"/>
                <a:gd name="T5" fmla="*/ 10921 h 10922"/>
                <a:gd name="T6" fmla="*/ 720 w 721"/>
                <a:gd name="T7" fmla="*/ 10921 h 10922"/>
                <a:gd name="T8" fmla="*/ 720 w 721"/>
                <a:gd name="T9" fmla="*/ 0 h 10922"/>
              </a:gdLst>
              <a:ahLst/>
              <a:cxnLst>
                <a:cxn ang="0">
                  <a:pos x="T0" y="T1"/>
                </a:cxn>
                <a:cxn ang="0">
                  <a:pos x="T2" y="T3"/>
                </a:cxn>
                <a:cxn ang="0">
                  <a:pos x="T4" y="T5"/>
                </a:cxn>
                <a:cxn ang="0">
                  <a:pos x="T6" y="T7"/>
                </a:cxn>
                <a:cxn ang="0">
                  <a:pos x="T8" y="T9"/>
                </a:cxn>
              </a:cxnLst>
              <a:rect l="0" t="0" r="r" b="b"/>
              <a:pathLst>
                <a:path w="721" h="10922">
                  <a:moveTo>
                    <a:pt x="720" y="0"/>
                  </a:moveTo>
                  <a:lnTo>
                    <a:pt x="0" y="0"/>
                  </a:lnTo>
                  <a:lnTo>
                    <a:pt x="0" y="10921"/>
                  </a:lnTo>
                  <a:lnTo>
                    <a:pt x="720" y="10921"/>
                  </a:lnTo>
                  <a:lnTo>
                    <a:pt x="72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71" name="Freeform 33"/>
            <p:cNvSpPr>
              <a:spLocks noChangeArrowheads="1"/>
            </p:cNvSpPr>
            <p:nvPr/>
          </p:nvSpPr>
          <p:spPr bwMode="auto">
            <a:xfrm>
              <a:off x="8152" y="2182"/>
              <a:ext cx="167" cy="2476"/>
            </a:xfrm>
            <a:custGeom>
              <a:avLst/>
              <a:gdLst>
                <a:gd name="T0" fmla="*/ 741 w 742"/>
                <a:gd name="T1" fmla="*/ 0 h 10922"/>
                <a:gd name="T2" fmla="*/ 0 w 742"/>
                <a:gd name="T3" fmla="*/ 0 h 10922"/>
                <a:gd name="T4" fmla="*/ 0 w 742"/>
                <a:gd name="T5" fmla="*/ 10921 h 10922"/>
                <a:gd name="T6" fmla="*/ 741 w 742"/>
                <a:gd name="T7" fmla="*/ 10921 h 10922"/>
                <a:gd name="T8" fmla="*/ 741 w 742"/>
                <a:gd name="T9" fmla="*/ 0 h 10922"/>
              </a:gdLst>
              <a:ahLst/>
              <a:cxnLst>
                <a:cxn ang="0">
                  <a:pos x="T0" y="T1"/>
                </a:cxn>
                <a:cxn ang="0">
                  <a:pos x="T2" y="T3"/>
                </a:cxn>
                <a:cxn ang="0">
                  <a:pos x="T4" y="T5"/>
                </a:cxn>
                <a:cxn ang="0">
                  <a:pos x="T6" y="T7"/>
                </a:cxn>
                <a:cxn ang="0">
                  <a:pos x="T8" y="T9"/>
                </a:cxn>
              </a:cxnLst>
              <a:rect l="0" t="0" r="r" b="b"/>
              <a:pathLst>
                <a:path w="742" h="10922">
                  <a:moveTo>
                    <a:pt x="741" y="0"/>
                  </a:moveTo>
                  <a:lnTo>
                    <a:pt x="0" y="0"/>
                  </a:lnTo>
                  <a:lnTo>
                    <a:pt x="0" y="10921"/>
                  </a:lnTo>
                  <a:lnTo>
                    <a:pt x="741" y="10921"/>
                  </a:lnTo>
                  <a:lnTo>
                    <a:pt x="74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72" name="Freeform 34"/>
            <p:cNvSpPr>
              <a:spLocks noChangeArrowheads="1"/>
            </p:cNvSpPr>
            <p:nvPr/>
          </p:nvSpPr>
          <p:spPr bwMode="auto">
            <a:xfrm>
              <a:off x="8933" y="2182"/>
              <a:ext cx="163" cy="2476"/>
            </a:xfrm>
            <a:custGeom>
              <a:avLst/>
              <a:gdLst>
                <a:gd name="T0" fmla="*/ 720 w 721"/>
                <a:gd name="T1" fmla="*/ 0 h 10922"/>
                <a:gd name="T2" fmla="*/ 0 w 721"/>
                <a:gd name="T3" fmla="*/ 0 h 10922"/>
                <a:gd name="T4" fmla="*/ 0 w 721"/>
                <a:gd name="T5" fmla="*/ 10921 h 10922"/>
                <a:gd name="T6" fmla="*/ 720 w 721"/>
                <a:gd name="T7" fmla="*/ 10921 h 10922"/>
                <a:gd name="T8" fmla="*/ 720 w 721"/>
                <a:gd name="T9" fmla="*/ 0 h 10922"/>
              </a:gdLst>
              <a:ahLst/>
              <a:cxnLst>
                <a:cxn ang="0">
                  <a:pos x="T0" y="T1"/>
                </a:cxn>
                <a:cxn ang="0">
                  <a:pos x="T2" y="T3"/>
                </a:cxn>
                <a:cxn ang="0">
                  <a:pos x="T4" y="T5"/>
                </a:cxn>
                <a:cxn ang="0">
                  <a:pos x="T6" y="T7"/>
                </a:cxn>
                <a:cxn ang="0">
                  <a:pos x="T8" y="T9"/>
                </a:cxn>
              </a:cxnLst>
              <a:rect l="0" t="0" r="r" b="b"/>
              <a:pathLst>
                <a:path w="721" h="10922">
                  <a:moveTo>
                    <a:pt x="720" y="0"/>
                  </a:moveTo>
                  <a:lnTo>
                    <a:pt x="0" y="0"/>
                  </a:lnTo>
                  <a:lnTo>
                    <a:pt x="0" y="10921"/>
                  </a:lnTo>
                  <a:lnTo>
                    <a:pt x="720" y="10921"/>
                  </a:lnTo>
                  <a:lnTo>
                    <a:pt x="72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73" name="Freeform 35"/>
            <p:cNvSpPr>
              <a:spLocks noChangeArrowheads="1"/>
            </p:cNvSpPr>
            <p:nvPr/>
          </p:nvSpPr>
          <p:spPr bwMode="auto">
            <a:xfrm>
              <a:off x="9709" y="2182"/>
              <a:ext cx="168" cy="2476"/>
            </a:xfrm>
            <a:custGeom>
              <a:avLst/>
              <a:gdLst>
                <a:gd name="T0" fmla="*/ 743 w 744"/>
                <a:gd name="T1" fmla="*/ 0 h 10922"/>
                <a:gd name="T2" fmla="*/ 0 w 744"/>
                <a:gd name="T3" fmla="*/ 0 h 10922"/>
                <a:gd name="T4" fmla="*/ 0 w 744"/>
                <a:gd name="T5" fmla="*/ 10921 h 10922"/>
                <a:gd name="T6" fmla="*/ 743 w 744"/>
                <a:gd name="T7" fmla="*/ 10921 h 10922"/>
                <a:gd name="T8" fmla="*/ 743 w 744"/>
                <a:gd name="T9" fmla="*/ 0 h 10922"/>
              </a:gdLst>
              <a:ahLst/>
              <a:cxnLst>
                <a:cxn ang="0">
                  <a:pos x="T0" y="T1"/>
                </a:cxn>
                <a:cxn ang="0">
                  <a:pos x="T2" y="T3"/>
                </a:cxn>
                <a:cxn ang="0">
                  <a:pos x="T4" y="T5"/>
                </a:cxn>
                <a:cxn ang="0">
                  <a:pos x="T6" y="T7"/>
                </a:cxn>
                <a:cxn ang="0">
                  <a:pos x="T8" y="T9"/>
                </a:cxn>
              </a:cxnLst>
              <a:rect l="0" t="0" r="r" b="b"/>
              <a:pathLst>
                <a:path w="744" h="10922">
                  <a:moveTo>
                    <a:pt x="743" y="0"/>
                  </a:moveTo>
                  <a:lnTo>
                    <a:pt x="0" y="0"/>
                  </a:lnTo>
                  <a:lnTo>
                    <a:pt x="0" y="10921"/>
                  </a:lnTo>
                  <a:lnTo>
                    <a:pt x="743" y="10921"/>
                  </a:lnTo>
                  <a:lnTo>
                    <a:pt x="74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74" name="Freeform 36"/>
            <p:cNvSpPr>
              <a:spLocks noChangeArrowheads="1"/>
            </p:cNvSpPr>
            <p:nvPr/>
          </p:nvSpPr>
          <p:spPr bwMode="auto">
            <a:xfrm>
              <a:off x="10491" y="2182"/>
              <a:ext cx="162" cy="2476"/>
            </a:xfrm>
            <a:custGeom>
              <a:avLst/>
              <a:gdLst>
                <a:gd name="T0" fmla="*/ 718 w 719"/>
                <a:gd name="T1" fmla="*/ 0 h 10922"/>
                <a:gd name="T2" fmla="*/ 0 w 719"/>
                <a:gd name="T3" fmla="*/ 0 h 10922"/>
                <a:gd name="T4" fmla="*/ 0 w 719"/>
                <a:gd name="T5" fmla="*/ 10921 h 10922"/>
                <a:gd name="T6" fmla="*/ 718 w 719"/>
                <a:gd name="T7" fmla="*/ 10921 h 10922"/>
                <a:gd name="T8" fmla="*/ 718 w 719"/>
                <a:gd name="T9" fmla="*/ 0 h 10922"/>
              </a:gdLst>
              <a:ahLst/>
              <a:cxnLst>
                <a:cxn ang="0">
                  <a:pos x="T0" y="T1"/>
                </a:cxn>
                <a:cxn ang="0">
                  <a:pos x="T2" y="T3"/>
                </a:cxn>
                <a:cxn ang="0">
                  <a:pos x="T4" y="T5"/>
                </a:cxn>
                <a:cxn ang="0">
                  <a:pos x="T6" y="T7"/>
                </a:cxn>
                <a:cxn ang="0">
                  <a:pos x="T8" y="T9"/>
                </a:cxn>
              </a:cxnLst>
              <a:rect l="0" t="0" r="r" b="b"/>
              <a:pathLst>
                <a:path w="719" h="10922">
                  <a:moveTo>
                    <a:pt x="718" y="0"/>
                  </a:moveTo>
                  <a:lnTo>
                    <a:pt x="0" y="0"/>
                  </a:lnTo>
                  <a:lnTo>
                    <a:pt x="0" y="10921"/>
                  </a:lnTo>
                  <a:lnTo>
                    <a:pt x="718" y="10921"/>
                  </a:lnTo>
                  <a:lnTo>
                    <a:pt x="718"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75" name="Freeform 37"/>
            <p:cNvSpPr>
              <a:spLocks noChangeArrowheads="1"/>
            </p:cNvSpPr>
            <p:nvPr/>
          </p:nvSpPr>
          <p:spPr bwMode="auto">
            <a:xfrm>
              <a:off x="11267" y="2182"/>
              <a:ext cx="167" cy="2476"/>
            </a:xfrm>
            <a:custGeom>
              <a:avLst/>
              <a:gdLst>
                <a:gd name="T0" fmla="*/ 741 w 742"/>
                <a:gd name="T1" fmla="*/ 0 h 10922"/>
                <a:gd name="T2" fmla="*/ 0 w 742"/>
                <a:gd name="T3" fmla="*/ 0 h 10922"/>
                <a:gd name="T4" fmla="*/ 0 w 742"/>
                <a:gd name="T5" fmla="*/ 10921 h 10922"/>
                <a:gd name="T6" fmla="*/ 741 w 742"/>
                <a:gd name="T7" fmla="*/ 10921 h 10922"/>
                <a:gd name="T8" fmla="*/ 741 w 742"/>
                <a:gd name="T9" fmla="*/ 0 h 10922"/>
              </a:gdLst>
              <a:ahLst/>
              <a:cxnLst>
                <a:cxn ang="0">
                  <a:pos x="T0" y="T1"/>
                </a:cxn>
                <a:cxn ang="0">
                  <a:pos x="T2" y="T3"/>
                </a:cxn>
                <a:cxn ang="0">
                  <a:pos x="T4" y="T5"/>
                </a:cxn>
                <a:cxn ang="0">
                  <a:pos x="T6" y="T7"/>
                </a:cxn>
                <a:cxn ang="0">
                  <a:pos x="T8" y="T9"/>
                </a:cxn>
              </a:cxnLst>
              <a:rect l="0" t="0" r="r" b="b"/>
              <a:pathLst>
                <a:path w="742" h="10922">
                  <a:moveTo>
                    <a:pt x="741" y="0"/>
                  </a:moveTo>
                  <a:lnTo>
                    <a:pt x="0" y="0"/>
                  </a:lnTo>
                  <a:lnTo>
                    <a:pt x="0" y="10921"/>
                  </a:lnTo>
                  <a:lnTo>
                    <a:pt x="741" y="10921"/>
                  </a:lnTo>
                  <a:lnTo>
                    <a:pt x="74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sp>
          <p:nvSpPr>
            <p:cNvPr id="176" name="Freeform 38"/>
            <p:cNvSpPr>
              <a:spLocks noChangeArrowheads="1"/>
            </p:cNvSpPr>
            <p:nvPr/>
          </p:nvSpPr>
          <p:spPr bwMode="auto">
            <a:xfrm>
              <a:off x="12048" y="2182"/>
              <a:ext cx="163" cy="2476"/>
            </a:xfrm>
            <a:custGeom>
              <a:avLst/>
              <a:gdLst>
                <a:gd name="T0" fmla="*/ 720 w 721"/>
                <a:gd name="T1" fmla="*/ 0 h 10922"/>
                <a:gd name="T2" fmla="*/ 0 w 721"/>
                <a:gd name="T3" fmla="*/ 0 h 10922"/>
                <a:gd name="T4" fmla="*/ 0 w 721"/>
                <a:gd name="T5" fmla="*/ 10921 h 10922"/>
                <a:gd name="T6" fmla="*/ 720 w 721"/>
                <a:gd name="T7" fmla="*/ 10921 h 10922"/>
                <a:gd name="T8" fmla="*/ 720 w 721"/>
                <a:gd name="T9" fmla="*/ 0 h 10922"/>
              </a:gdLst>
              <a:ahLst/>
              <a:cxnLst>
                <a:cxn ang="0">
                  <a:pos x="T0" y="T1"/>
                </a:cxn>
                <a:cxn ang="0">
                  <a:pos x="T2" y="T3"/>
                </a:cxn>
                <a:cxn ang="0">
                  <a:pos x="T4" y="T5"/>
                </a:cxn>
                <a:cxn ang="0">
                  <a:pos x="T6" y="T7"/>
                </a:cxn>
                <a:cxn ang="0">
                  <a:pos x="T8" y="T9"/>
                </a:cxn>
              </a:cxnLst>
              <a:rect l="0" t="0" r="r" b="b"/>
              <a:pathLst>
                <a:path w="721" h="10922">
                  <a:moveTo>
                    <a:pt x="720" y="0"/>
                  </a:moveTo>
                  <a:lnTo>
                    <a:pt x="0" y="0"/>
                  </a:lnTo>
                  <a:lnTo>
                    <a:pt x="0" y="10921"/>
                  </a:lnTo>
                  <a:lnTo>
                    <a:pt x="720" y="10921"/>
                  </a:lnTo>
                  <a:lnTo>
                    <a:pt x="72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Calibri Light"/>
              </a:endParaRPr>
            </a:p>
          </p:txBody>
        </p:sp>
      </p:gr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601" y="498013"/>
            <a:ext cx="5225919" cy="4743688"/>
          </a:xfrm>
          <a:prstGeom prst="rect">
            <a:avLst/>
          </a:prstGeom>
        </p:spPr>
      </p:pic>
    </p:spTree>
    <p:extLst>
      <p:ext uri="{BB962C8B-B14F-4D97-AF65-F5344CB8AC3E}">
        <p14:creationId xmlns:p14="http://schemas.microsoft.com/office/powerpoint/2010/main" val="31620642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139"/>
                                        </p:tgtEl>
                                        <p:attrNameLst>
                                          <p:attrName>style.visibility</p:attrName>
                                        </p:attrNameLst>
                                      </p:cBhvr>
                                      <p:to>
                                        <p:strVal val="visible"/>
                                      </p:to>
                                    </p:set>
                                    <p:anim calcmode="lin" valueType="num">
                                      <p:cBhvr additive="base">
                                        <p:cTn id="13" dur="500" fill="hold"/>
                                        <p:tgtEl>
                                          <p:spTgt spid="139"/>
                                        </p:tgtEl>
                                        <p:attrNameLst>
                                          <p:attrName>ppt_x</p:attrName>
                                        </p:attrNameLst>
                                      </p:cBhvr>
                                      <p:tavLst>
                                        <p:tav tm="0">
                                          <p:val>
                                            <p:strVal val="0-#ppt_w/2"/>
                                          </p:val>
                                        </p:tav>
                                        <p:tav tm="100000">
                                          <p:val>
                                            <p:strVal val="#ppt_x"/>
                                          </p:val>
                                        </p:tav>
                                      </p:tavLst>
                                    </p:anim>
                                    <p:anim calcmode="lin" valueType="num">
                                      <p:cBhvr additive="base">
                                        <p:cTn id="14" dur="500" fill="hold"/>
                                        <p:tgtEl>
                                          <p:spTgt spid="139"/>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fade">
                                      <p:cBhvr>
                                        <p:cTn id="18"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1942227" cy="6858000"/>
          </a:xfrm>
          <a:prstGeom prst="rect">
            <a:avLst/>
          </a:prstGeom>
        </p:spPr>
      </p:pic>
    </p:spTree>
    <p:extLst>
      <p:ext uri="{BB962C8B-B14F-4D97-AF65-F5344CB8AC3E}">
        <p14:creationId xmlns:p14="http://schemas.microsoft.com/office/powerpoint/2010/main" val="339038630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Rabiya</a:t>
            </a:r>
            <a:r>
              <a:rPr lang="en-GB" sz="4000" b="1" dirty="0" smtClean="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rPr>
              <a:t> </a:t>
            </a:r>
            <a:r>
              <a:rPr lang="en-GB" sz="4000" b="1" dirty="0" smtClean="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rPr>
              <a:t>Adnan</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40"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44"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5</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Introduction</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6</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p:cNvSpPr txBox="1"/>
          <p:nvPr/>
        </p:nvSpPr>
        <p:spPr>
          <a:xfrm>
            <a:off x="244573" y="425470"/>
            <a:ext cx="11665259" cy="6432530"/>
          </a:xfrm>
          <a:prstGeom prst="rect">
            <a:avLst/>
          </a:prstGeom>
          <a:noFill/>
        </p:spPr>
        <p:txBody>
          <a:bodyPr wrap="square" rtlCol="0">
            <a:spAutoFit/>
          </a:bodyPr>
          <a:lstStyle/>
          <a:p>
            <a:pPr marL="285750" lvl="0" indent="-285750">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Depression: A mental illness, which negatively affects the way you think, feel and act</a:t>
            </a:r>
          </a:p>
          <a:p>
            <a:pPr marL="285750" lvl="0" indent="-285750">
              <a:buFont typeface="Wingdings" panose="05000000000000000000" pitchFamily="2" charset="2"/>
              <a:buChar char="Ø"/>
            </a:pPr>
            <a:endParaRPr lang="en-GB" sz="2800" i="1" dirty="0" smtClean="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Family considered to be the primary source of love, care and affection</a:t>
            </a:r>
          </a:p>
          <a:p>
            <a:pPr marL="285750" lvl="0" indent="-285750">
              <a:buFont typeface="Wingdings" panose="05000000000000000000" pitchFamily="2" charset="2"/>
              <a:buChar char="Ø"/>
            </a:pPr>
            <a:endParaRPr lang="en-GB" sz="2800" i="1" dirty="0" smtClean="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With the passage of time, there has been an increase in the number of old age homes</a:t>
            </a:r>
          </a:p>
          <a:p>
            <a:pPr marL="285750" lvl="0" indent="-285750">
              <a:buFont typeface="Wingdings" panose="05000000000000000000" pitchFamily="2" charset="2"/>
              <a:buChar char="Ø"/>
            </a:pPr>
            <a:endParaRPr lang="en-GB" sz="2800" i="1" dirty="0" smtClean="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Research conducted by Rosevinge suggested around 10-19% people from the general population suffered from depression</a:t>
            </a:r>
          </a:p>
          <a:p>
            <a:pPr marL="285750" lvl="0" indent="-285750">
              <a:buFont typeface="Wingdings" panose="05000000000000000000" pitchFamily="2" charset="2"/>
              <a:buChar char="Ø"/>
            </a:pPr>
            <a:endParaRPr lang="en-GB" sz="2800" i="1" dirty="0" smtClean="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GB" sz="2800" i="1" dirty="0" smtClean="0">
                <a:latin typeface="Times New Roman" panose="02020603050405020304" pitchFamily="18" charset="0"/>
                <a:cs typeface="Times New Roman" panose="02020603050405020304" pitchFamily="18" charset="0"/>
              </a:rPr>
              <a:t>The elderly constitute the fastest growing population, and with depression being the most common psychiatric disorder, the future costs of depression to the patient, health care officials and the carer will be significant</a:t>
            </a:r>
          </a:p>
          <a:p>
            <a:endParaRPr lang="en-US" sz="2400" dirty="0"/>
          </a:p>
        </p:txBody>
      </p:sp>
    </p:spTree>
    <p:extLst>
      <p:ext uri="{BB962C8B-B14F-4D97-AF65-F5344CB8AC3E}">
        <p14:creationId xmlns:p14="http://schemas.microsoft.com/office/powerpoint/2010/main" val="1722377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rPr>
              <a:t>Muhammad </a:t>
            </a: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Zain</a:t>
            </a:r>
            <a:endParaRPr lang="en-GB" sz="4000" b="1" dirty="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8</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p:cNvSpPr txBox="1">
            <a:spLocks/>
          </p:cNvSpPr>
          <p:nvPr/>
        </p:nvSpPr>
        <p:spPr>
          <a:xfrm>
            <a:off x="1519519" y="2965161"/>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Psychological Effects of living in</a:t>
            </a:r>
          </a:p>
          <a:p>
            <a:pPr algn="ctr"/>
            <a:r>
              <a:rPr lang="en-GB" sz="4000" b="1" dirty="0" smtClean="0">
                <a:solidFill>
                  <a:schemeClr val="accent4">
                    <a:lumMod val="60000"/>
                    <a:lumOff val="40000"/>
                  </a:schemeClr>
                </a:solidFill>
                <a:latin typeface="Broadway" panose="04040905080B02020502" pitchFamily="82" charset="0"/>
                <a:ea typeface="Fira Sans Heavy Italic" panose="00000A00000000000000" pitchFamily="50" charset="0"/>
                <a:cs typeface="Clear Sans Light" panose="020B0303030202020304" pitchFamily="34" charset="0"/>
              </a:rPr>
              <a:t>Old age homes</a:t>
            </a:r>
            <a:endParaRPr lang="en-GB" sz="4000" b="1" dirty="0">
              <a:solidFill>
                <a:schemeClr val="bg1"/>
              </a:solidFill>
              <a:latin typeface="Broadway" panose="04040905080B02020502" pitchFamily="82" charset="0"/>
              <a:ea typeface="Fira Sans Heavy Italic" panose="00000A00000000000000" pitchFamily="50" charset="0"/>
              <a:cs typeface="Clear Sans Light" panose="020B0303030202020304" pitchFamily="34" charset="0"/>
            </a:endParaRPr>
          </a:p>
        </p:txBody>
      </p:sp>
      <p:grpSp>
        <p:nvGrpSpPr>
          <p:cNvPr id="2" name="Group 541"/>
          <p:cNvGrpSpPr>
            <a:grpSpLocks/>
          </p:cNvGrpSpPr>
          <p:nvPr/>
        </p:nvGrpSpPr>
        <p:grpSpPr bwMode="auto">
          <a:xfrm>
            <a:off x="624840" y="6438982"/>
            <a:ext cx="256073" cy="266968"/>
            <a:chOff x="0" y="0"/>
            <a:chExt cx="554" cy="578"/>
          </a:xfrm>
          <a:solidFill>
            <a:schemeClr val="bg1"/>
          </a:solidFill>
        </p:grpSpPr>
        <p:sp>
          <p:nvSpPr>
            <p:cNvPr id="41" name="AutoShape 538"/>
            <p:cNvSpPr>
              <a:spLocks/>
            </p:cNvSpPr>
            <p:nvPr/>
          </p:nvSpPr>
          <p:spPr bwMode="auto">
            <a:xfrm>
              <a:off x="136" y="0"/>
              <a:ext cx="182" cy="182"/>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99" h="21600">
                  <a:moveTo>
                    <a:pt x="10799" y="21600"/>
                  </a:moveTo>
                  <a:cubicBezTo>
                    <a:pt x="11708" y="21600"/>
                    <a:pt x="12587" y="21475"/>
                    <a:pt x="13430" y="21264"/>
                  </a:cubicBezTo>
                  <a:lnTo>
                    <a:pt x="9739" y="18241"/>
                  </a:lnTo>
                  <a:cubicBezTo>
                    <a:pt x="8451" y="17189"/>
                    <a:pt x="7651" y="15697"/>
                    <a:pt x="7485" y="14041"/>
                  </a:cubicBezTo>
                  <a:cubicBezTo>
                    <a:pt x="7319" y="12386"/>
                    <a:pt x="7812" y="10765"/>
                    <a:pt x="8863" y="9483"/>
                  </a:cubicBezTo>
                  <a:cubicBezTo>
                    <a:pt x="10048" y="8031"/>
                    <a:pt x="11804" y="7199"/>
                    <a:pt x="13680" y="7199"/>
                  </a:cubicBezTo>
                  <a:cubicBezTo>
                    <a:pt x="15117" y="7199"/>
                    <a:pt x="16517" y="7701"/>
                    <a:pt x="17624" y="8609"/>
                  </a:cubicBezTo>
                  <a:lnTo>
                    <a:pt x="21547" y="11822"/>
                  </a:lnTo>
                  <a:cubicBezTo>
                    <a:pt x="21578" y="11487"/>
                    <a:pt x="21599" y="11146"/>
                    <a:pt x="21599" y="10801"/>
                  </a:cubicBezTo>
                  <a:cubicBezTo>
                    <a:pt x="21599" y="4836"/>
                    <a:pt x="16764" y="0"/>
                    <a:pt x="10800" y="0"/>
                  </a:cubicBezTo>
                  <a:cubicBezTo>
                    <a:pt x="4834" y="0"/>
                    <a:pt x="0" y="4836"/>
                    <a:pt x="0" y="10801"/>
                  </a:cubicBezTo>
                  <a:cubicBezTo>
                    <a:pt x="-1" y="16765"/>
                    <a:pt x="4833" y="21600"/>
                    <a:pt x="10799" y="21600"/>
                  </a:cubicBezTo>
                  <a:close/>
                  <a:moveTo>
                    <a:pt x="10799" y="21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2" name="AutoShape 539"/>
            <p:cNvSpPr>
              <a:spLocks/>
            </p:cNvSpPr>
            <p:nvPr/>
          </p:nvSpPr>
          <p:spPr bwMode="auto">
            <a:xfrm>
              <a:off x="232" y="88"/>
              <a:ext cx="322" cy="286"/>
            </a:xfrm>
            <a:custGeom>
              <a:avLst/>
              <a:gdLst>
                <a:gd name="T0" fmla="*/ 0 w 21415"/>
                <a:gd name="T1" fmla="*/ 0 h 21600"/>
                <a:gd name="T2" fmla="*/ 0 w 21415"/>
                <a:gd name="T3" fmla="*/ 0 h 21600"/>
                <a:gd name="T4" fmla="*/ 0 w 21415"/>
                <a:gd name="T5" fmla="*/ 0 h 21600"/>
                <a:gd name="T6" fmla="*/ 0 w 21415"/>
                <a:gd name="T7" fmla="*/ 0 h 21600"/>
                <a:gd name="T8" fmla="*/ 0 w 21415"/>
                <a:gd name="T9" fmla="*/ 0 h 21600"/>
                <a:gd name="T10" fmla="*/ 0 w 21415"/>
                <a:gd name="T11" fmla="*/ 0 h 21600"/>
                <a:gd name="T12" fmla="*/ 0 w 21415"/>
                <a:gd name="T13" fmla="*/ 0 h 21600"/>
                <a:gd name="T14" fmla="*/ 0 w 21415"/>
                <a:gd name="T15" fmla="*/ 0 h 21600"/>
                <a:gd name="T16" fmla="*/ 0 w 21415"/>
                <a:gd name="T17" fmla="*/ 0 h 21600"/>
                <a:gd name="T18" fmla="*/ 0 w 21415"/>
                <a:gd name="T19" fmla="*/ 0 h 21600"/>
                <a:gd name="T20" fmla="*/ 0 w 21415"/>
                <a:gd name="T21" fmla="*/ 0 h 21600"/>
                <a:gd name="T22" fmla="*/ 0 w 21415"/>
                <a:gd name="T23" fmla="*/ 0 h 21600"/>
                <a:gd name="T24" fmla="*/ 0 w 21415"/>
                <a:gd name="T25" fmla="*/ 0 h 21600"/>
                <a:gd name="T26" fmla="*/ 0 w 21415"/>
                <a:gd name="T27" fmla="*/ 0 h 21600"/>
                <a:gd name="T28" fmla="*/ 0 w 21415"/>
                <a:gd name="T29" fmla="*/ 0 h 21600"/>
                <a:gd name="T30" fmla="*/ 0 w 21415"/>
                <a:gd name="T31" fmla="*/ 0 h 21600"/>
                <a:gd name="T32" fmla="*/ 0 w 21415"/>
                <a:gd name="T33" fmla="*/ 0 h 21600"/>
                <a:gd name="T34" fmla="*/ 0 w 21415"/>
                <a:gd name="T35" fmla="*/ 0 h 21600"/>
                <a:gd name="T36" fmla="*/ 0 w 21415"/>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15" h="21600">
                  <a:moveTo>
                    <a:pt x="13624" y="3906"/>
                  </a:moveTo>
                  <a:cubicBezTo>
                    <a:pt x="12433" y="3906"/>
                    <a:pt x="11308" y="4219"/>
                    <a:pt x="10297" y="4762"/>
                  </a:cubicBezTo>
                  <a:cubicBezTo>
                    <a:pt x="9660" y="5104"/>
                    <a:pt x="9069" y="5539"/>
                    <a:pt x="8541" y="6057"/>
                  </a:cubicBezTo>
                  <a:lnTo>
                    <a:pt x="2444" y="386"/>
                  </a:lnTo>
                  <a:cubicBezTo>
                    <a:pt x="2167" y="126"/>
                    <a:pt x="1830" y="0"/>
                    <a:pt x="1496" y="0"/>
                  </a:cubicBezTo>
                  <a:cubicBezTo>
                    <a:pt x="1065" y="0"/>
                    <a:pt x="634" y="213"/>
                    <a:pt x="340" y="622"/>
                  </a:cubicBezTo>
                  <a:cubicBezTo>
                    <a:pt x="-185" y="1348"/>
                    <a:pt x="-92" y="2419"/>
                    <a:pt x="549" y="3012"/>
                  </a:cubicBezTo>
                  <a:lnTo>
                    <a:pt x="6693" y="8727"/>
                  </a:lnTo>
                  <a:cubicBezTo>
                    <a:pt x="6373" y="9435"/>
                    <a:pt x="6130" y="10195"/>
                    <a:pt x="5988" y="10999"/>
                  </a:cubicBezTo>
                  <a:cubicBezTo>
                    <a:pt x="5912" y="11425"/>
                    <a:pt x="5872" y="11866"/>
                    <a:pt x="5853" y="12313"/>
                  </a:cubicBezTo>
                  <a:lnTo>
                    <a:pt x="9540" y="9994"/>
                  </a:lnTo>
                  <a:cubicBezTo>
                    <a:pt x="10205" y="9576"/>
                    <a:pt x="10956" y="9354"/>
                    <a:pt x="11714" y="9354"/>
                  </a:cubicBezTo>
                  <a:cubicBezTo>
                    <a:pt x="13346" y="9354"/>
                    <a:pt x="14851" y="10362"/>
                    <a:pt x="15642" y="11984"/>
                  </a:cubicBezTo>
                  <a:cubicBezTo>
                    <a:pt x="16840" y="14442"/>
                    <a:pt x="16053" y="17548"/>
                    <a:pt x="13889" y="18908"/>
                  </a:cubicBezTo>
                  <a:lnTo>
                    <a:pt x="10665" y="20935"/>
                  </a:lnTo>
                  <a:cubicBezTo>
                    <a:pt x="11578" y="21361"/>
                    <a:pt x="12577" y="21600"/>
                    <a:pt x="13624" y="21600"/>
                  </a:cubicBezTo>
                  <a:cubicBezTo>
                    <a:pt x="17927" y="21600"/>
                    <a:pt x="21415" y="17639"/>
                    <a:pt x="21415" y="12752"/>
                  </a:cubicBezTo>
                  <a:cubicBezTo>
                    <a:pt x="21415" y="7865"/>
                    <a:pt x="17927" y="3906"/>
                    <a:pt x="13624" y="3906"/>
                  </a:cubicBezTo>
                  <a:close/>
                  <a:moveTo>
                    <a:pt x="13624" y="390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sp>
          <p:nvSpPr>
            <p:cNvPr id="43" name="AutoShape 540"/>
            <p:cNvSpPr>
              <a:spLocks/>
            </p:cNvSpPr>
            <p:nvPr/>
          </p:nvSpPr>
          <p:spPr bwMode="auto">
            <a:xfrm>
              <a:off x="0" y="248"/>
              <a:ext cx="447" cy="330"/>
            </a:xfrm>
            <a:custGeom>
              <a:avLst/>
              <a:gdLst>
                <a:gd name="T0" fmla="*/ 0 w 21346"/>
                <a:gd name="T1" fmla="*/ 0 h 21600"/>
                <a:gd name="T2" fmla="*/ 0 w 21346"/>
                <a:gd name="T3" fmla="*/ 0 h 21600"/>
                <a:gd name="T4" fmla="*/ 0 w 21346"/>
                <a:gd name="T5" fmla="*/ 0 h 21600"/>
                <a:gd name="T6" fmla="*/ 0 w 21346"/>
                <a:gd name="T7" fmla="*/ 0 h 21600"/>
                <a:gd name="T8" fmla="*/ 0 w 21346"/>
                <a:gd name="T9" fmla="*/ 0 h 21600"/>
                <a:gd name="T10" fmla="*/ 0 w 21346"/>
                <a:gd name="T11" fmla="*/ 0 h 21600"/>
                <a:gd name="T12" fmla="*/ 0 w 21346"/>
                <a:gd name="T13" fmla="*/ 0 h 21600"/>
                <a:gd name="T14" fmla="*/ 0 w 21346"/>
                <a:gd name="T15" fmla="*/ 0 h 21600"/>
                <a:gd name="T16" fmla="*/ 0 w 21346"/>
                <a:gd name="T17" fmla="*/ 0 h 21600"/>
                <a:gd name="T18" fmla="*/ 0 w 21346"/>
                <a:gd name="T19" fmla="*/ 0 h 21600"/>
                <a:gd name="T20" fmla="*/ 0 w 21346"/>
                <a:gd name="T21" fmla="*/ 0 h 21600"/>
                <a:gd name="T22" fmla="*/ 0 w 21346"/>
                <a:gd name="T23" fmla="*/ 0 h 21600"/>
                <a:gd name="T24" fmla="*/ 0 w 21346"/>
                <a:gd name="T25" fmla="*/ 0 h 21600"/>
                <a:gd name="T26" fmla="*/ 0 w 21346"/>
                <a:gd name="T27" fmla="*/ 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46" h="21600">
                  <a:moveTo>
                    <a:pt x="14485" y="9103"/>
                  </a:moveTo>
                  <a:lnTo>
                    <a:pt x="20423" y="4598"/>
                  </a:lnTo>
                  <a:cubicBezTo>
                    <a:pt x="21288" y="3943"/>
                    <a:pt x="21600" y="2451"/>
                    <a:pt x="21122" y="1265"/>
                  </a:cubicBezTo>
                  <a:cubicBezTo>
                    <a:pt x="20796" y="457"/>
                    <a:pt x="20185" y="0"/>
                    <a:pt x="19555" y="0"/>
                  </a:cubicBezTo>
                  <a:cubicBezTo>
                    <a:pt x="19261" y="0"/>
                    <a:pt x="18964" y="99"/>
                    <a:pt x="18690" y="307"/>
                  </a:cubicBezTo>
                  <a:lnTo>
                    <a:pt x="12803" y="4774"/>
                  </a:lnTo>
                  <a:cubicBezTo>
                    <a:pt x="12464" y="4260"/>
                    <a:pt x="12088" y="3795"/>
                    <a:pt x="11678" y="3385"/>
                  </a:cubicBezTo>
                  <a:cubicBezTo>
                    <a:pt x="10463" y="2171"/>
                    <a:pt x="8972" y="1445"/>
                    <a:pt x="7353" y="1445"/>
                  </a:cubicBezTo>
                  <a:cubicBezTo>
                    <a:pt x="3292" y="1445"/>
                    <a:pt x="0" y="5957"/>
                    <a:pt x="0" y="11522"/>
                  </a:cubicBezTo>
                  <a:cubicBezTo>
                    <a:pt x="0" y="17088"/>
                    <a:pt x="3292" y="21600"/>
                    <a:pt x="7353" y="21600"/>
                  </a:cubicBezTo>
                  <a:cubicBezTo>
                    <a:pt x="11415" y="21600"/>
                    <a:pt x="14708" y="17088"/>
                    <a:pt x="14708" y="11522"/>
                  </a:cubicBezTo>
                  <a:cubicBezTo>
                    <a:pt x="14708" y="11409"/>
                    <a:pt x="14698" y="11299"/>
                    <a:pt x="14695" y="11187"/>
                  </a:cubicBezTo>
                  <a:cubicBezTo>
                    <a:pt x="14678" y="10470"/>
                    <a:pt x="14606" y="9775"/>
                    <a:pt x="14485" y="9103"/>
                  </a:cubicBezTo>
                  <a:close/>
                  <a:moveTo>
                    <a:pt x="14485" y="91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609585"/>
              <a:endParaRPr lang="en-US" sz="2400" dirty="0">
                <a:solidFill>
                  <a:prstClr val="black"/>
                </a:solidFill>
              </a:endParaRPr>
            </a:p>
          </p:txBody>
        </p:sp>
      </p:grpSp>
      <p:grpSp>
        <p:nvGrpSpPr>
          <p:cNvPr id="3" name="Group 43"/>
          <p:cNvGrpSpPr/>
          <p:nvPr/>
        </p:nvGrpSpPr>
        <p:grpSpPr>
          <a:xfrm>
            <a:off x="11338559" y="6402760"/>
            <a:ext cx="361569" cy="337216"/>
            <a:chOff x="11338559" y="6428160"/>
            <a:chExt cx="361569" cy="337216"/>
          </a:xfrm>
        </p:grpSpPr>
        <p:sp>
          <p:nvSpPr>
            <p:cNvPr id="45" name="Oval 44"/>
            <p:cNvSpPr/>
            <p:nvPr/>
          </p:nvSpPr>
          <p:spPr>
            <a:xfrm>
              <a:off x="11352679" y="6428160"/>
              <a:ext cx="336177" cy="336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11338559" y="6457599"/>
              <a:ext cx="361569" cy="307777"/>
            </a:xfrm>
            <a:prstGeom prst="rect">
              <a:avLst/>
            </a:prstGeom>
            <a:noFill/>
          </p:spPr>
          <p:txBody>
            <a:bodyPr wrap="square" rtlCol="0">
              <a:spAutoFit/>
            </a:bodyPr>
            <a:lstStyle/>
            <a:p>
              <a:pPr algn="ctr"/>
              <a:fld id="{935BBC0D-156C-474B-BE53-7DA8707D3EBF}" type="slidenum">
                <a:rPr lang="en-US" sz="1400" smtClean="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rPr>
                <a:pPr algn="ctr"/>
                <a:t>9</a:t>
              </a:fld>
              <a:endParaRPr lang="en-US" sz="1400" dirty="0">
                <a:solidFill>
                  <a:schemeClr val="tx1">
                    <a:lumMod val="65000"/>
                    <a:lumOff val="35000"/>
                  </a:schemeClr>
                </a:solidFill>
                <a:latin typeface="Source Sans Pro Light" panose="020B0403030403020204" pitchFamily="34" charset="0"/>
                <a:ea typeface="Fira Sans SemiBold" panose="00000700000000000000" pitchFamily="50" charset="0"/>
                <a:cs typeface="Clear Sans Light" panose="020B0303030202020304" pitchFamily="34" charset="0"/>
              </a:endParaRPr>
            </a:p>
          </p:txBody>
        </p:sp>
      </p:grpSp>
    </p:spTree>
    <p:extLst>
      <p:ext uri="{BB962C8B-B14F-4D97-AF65-F5344CB8AC3E}">
        <p14:creationId xmlns:p14="http://schemas.microsoft.com/office/powerpoint/2010/main" val="13860647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4305</TotalTime>
  <Words>1004</Words>
  <Application>Microsoft Office PowerPoint</Application>
  <PresentationFormat>Widescreen</PresentationFormat>
  <Paragraphs>153</Paragraphs>
  <Slides>32</Slides>
  <Notes>0</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32</vt:i4>
      </vt:variant>
    </vt:vector>
  </HeadingPairs>
  <TitlesOfParts>
    <vt:vector size="50" baseType="lpstr">
      <vt:lpstr>宋体</vt:lpstr>
      <vt:lpstr>Arial</vt:lpstr>
      <vt:lpstr>Broadway</vt:lpstr>
      <vt:lpstr>Calibri</vt:lpstr>
      <vt:lpstr>Calibri Light</vt:lpstr>
      <vt:lpstr>Clear Sans</vt:lpstr>
      <vt:lpstr>Clear Sans Light</vt:lpstr>
      <vt:lpstr>Clear Sans Medium</vt:lpstr>
      <vt:lpstr>Fira Sans ExtraBold Italic</vt:lpstr>
      <vt:lpstr>Fira Sans Heavy Italic</vt:lpstr>
      <vt:lpstr>Fira Sans SemiBold</vt:lpstr>
      <vt:lpstr>Gill Sans</vt:lpstr>
      <vt:lpstr>Lato Light</vt:lpstr>
      <vt:lpstr>Source Sans Pro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AKNA</dc:creator>
  <cp:lastModifiedBy>Mughal King</cp:lastModifiedBy>
  <cp:revision>1430</cp:revision>
  <dcterms:created xsi:type="dcterms:W3CDTF">2015-05-14T11:11:14Z</dcterms:created>
  <dcterms:modified xsi:type="dcterms:W3CDTF">2018-04-11T10:25:07Z</dcterms:modified>
</cp:coreProperties>
</file>